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70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1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86" r:id="rId27"/>
    <p:sldId id="288" r:id="rId28"/>
    <p:sldId id="289" r:id="rId29"/>
    <p:sldId id="314" r:id="rId30"/>
    <p:sldId id="290" r:id="rId31"/>
    <p:sldId id="313" r:id="rId32"/>
    <p:sldId id="315" r:id="rId33"/>
    <p:sldId id="292" r:id="rId34"/>
    <p:sldId id="296" r:id="rId35"/>
    <p:sldId id="297" r:id="rId36"/>
    <p:sldId id="298" r:id="rId37"/>
    <p:sldId id="300" r:id="rId38"/>
    <p:sldId id="301" r:id="rId39"/>
    <p:sldId id="302" r:id="rId40"/>
    <p:sldId id="303" r:id="rId41"/>
    <p:sldId id="304" r:id="rId42"/>
    <p:sldId id="305" r:id="rId43"/>
    <p:sldId id="307" r:id="rId44"/>
    <p:sldId id="308" r:id="rId45"/>
    <p:sldId id="309" r:id="rId46"/>
    <p:sldId id="310" r:id="rId47"/>
    <p:sldId id="311" r:id="rId48"/>
    <p:sldId id="312" r:id="rId4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Office PowerPoint]Лист1'!$B$1</c:f>
              <c:strCache>
                <c:ptCount val="1"/>
                <c:pt idx="0">
                  <c:v>- зарегистрировано впервые</c:v>
                </c:pt>
              </c:strCache>
            </c:strRef>
          </c:tx>
          <c:invertIfNegative val="0"/>
          <c:cat>
            <c:strRef>
              <c:f>'[Диаграмма в Microsoft Office PowerPoint]Лист1'!$A$2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'[Диаграмма в Microsoft Office PowerPoint]Лист1'!$B$2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Office PowerPoint]Лист1'!$C$1</c:f>
              <c:strCache>
                <c:ptCount val="1"/>
                <c:pt idx="0">
                  <c:v>- перерегистрировано</c:v>
                </c:pt>
              </c:strCache>
            </c:strRef>
          </c:tx>
          <c:invertIfNegative val="0"/>
          <c:cat>
            <c:strRef>
              <c:f>'[Диаграмма в Microsoft Office PowerPoint]Лист1'!$A$2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'[Диаграмма в Microsoft Office PowerPoint]Лист1'!$C$2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Office PowerPoint]Лист1'!$D$1</c:f>
              <c:strCache>
                <c:ptCount val="1"/>
                <c:pt idx="0">
                  <c:v>- внесено изменений</c:v>
                </c:pt>
              </c:strCache>
            </c:strRef>
          </c:tx>
          <c:invertIfNegative val="0"/>
          <c:cat>
            <c:strRef>
              <c:f>'[Диаграмма в Microsoft Office PowerPoint]Лист1'!$A$2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'[Диаграмма в Microsoft Office PowerPoint]Лист1'!$D$2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'[Диаграмма в Microsoft Office PowerPoint]Лист1'!$E$1</c:f>
              <c:strCache>
                <c:ptCount val="1"/>
                <c:pt idx="0">
                  <c:v>- внесено в реестр СМИ</c:v>
                </c:pt>
              </c:strCache>
            </c:strRef>
          </c:tx>
          <c:invertIfNegative val="0"/>
          <c:cat>
            <c:strRef>
              <c:f>'[Диаграмма в Microsoft Office PowerPoint]Лист1'!$A$2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'[Диаграмма в Microsoft Office PowerPoint]Лист1'!$E$2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294464"/>
        <c:axId val="196547328"/>
      </c:barChart>
      <c:catAx>
        <c:axId val="19129446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96547328"/>
        <c:crosses val="autoZero"/>
        <c:auto val="1"/>
        <c:lblAlgn val="ctr"/>
        <c:lblOffset val="100"/>
        <c:noMultiLvlLbl val="0"/>
      </c:catAx>
      <c:valAx>
        <c:axId val="196547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2944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22240815835278"/>
          <c:y val="2.408657690129147E-4"/>
          <c:w val="0.66738464633714978"/>
          <c:h val="0.94610938290807323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7.2878725137061522E-3"/>
                  <c:y val="9.40654742065702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347446674965841E-2"/>
                  <c:y val="1.891109321186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690460794004846E-2"/>
                  <c:y val="1.4207719204039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790164815495342E-2"/>
                  <c:y val="1.195411158019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576015770327513E-2"/>
                  <c:y val="1.6951241528719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1660741399103869E-2"/>
                  <c:y val="2.145845677640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4625749085809081E-2"/>
                  <c:y val="1.6755275648384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6183030945279585E-2"/>
                  <c:y val="1.2052287400165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4575974570318633E-2"/>
                  <c:y val="1.4109543384068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7491169484382361E-2"/>
                  <c:y val="1.1757952820057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Cambria" pitchFamily="18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Лист1!$A$47:$A$56</c:f>
              <c:strCache>
                <c:ptCount val="10"/>
                <c:pt idx="0">
                  <c:v>Вечерняя Москва</c:v>
                </c:pt>
                <c:pt idx="1">
                  <c:v>Metro</c:v>
                </c:pt>
                <c:pt idx="2">
                  <c:v>Аргументы и факты</c:v>
                </c:pt>
                <c:pt idx="3">
                  <c:v>Москва Вечерняя</c:v>
                </c:pt>
                <c:pt idx="4">
                  <c:v>Комсомольская правда (w)</c:v>
                </c:pt>
                <c:pt idx="5">
                  <c:v>МК плюс ТВ</c:v>
                </c:pt>
                <c:pt idx="6">
                  <c:v>777</c:v>
                </c:pt>
                <c:pt idx="7">
                  <c:v>Московский Комсомолец</c:v>
                </c:pt>
                <c:pt idx="8">
                  <c:v>Авторевю</c:v>
                </c:pt>
                <c:pt idx="9">
                  <c:v>Оракул</c:v>
                </c:pt>
              </c:strCache>
            </c:strRef>
          </c:cat>
          <c:val>
            <c:numRef>
              <c:f>Лист1!$B$47:$B$56</c:f>
              <c:numCache>
                <c:formatCode>General</c:formatCode>
                <c:ptCount val="10"/>
                <c:pt idx="0">
                  <c:v>1124.7</c:v>
                </c:pt>
                <c:pt idx="1">
                  <c:v>1089.5</c:v>
                </c:pt>
                <c:pt idx="2">
                  <c:v>942.3</c:v>
                </c:pt>
                <c:pt idx="3">
                  <c:v>608.5</c:v>
                </c:pt>
                <c:pt idx="4">
                  <c:v>585.1</c:v>
                </c:pt>
                <c:pt idx="5">
                  <c:v>525</c:v>
                </c:pt>
                <c:pt idx="6">
                  <c:v>457.8</c:v>
                </c:pt>
                <c:pt idx="7">
                  <c:v>394.5</c:v>
                </c:pt>
                <c:pt idx="8">
                  <c:v>264.7</c:v>
                </c:pt>
                <c:pt idx="9">
                  <c:v>232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shape val="box"/>
        <c:axId val="214843776"/>
        <c:axId val="214845312"/>
        <c:axId val="0"/>
      </c:bar3DChart>
      <c:catAx>
        <c:axId val="2148437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>
                <a:latin typeface="Cambria" pitchFamily="18" charset="0"/>
                <a:cs typeface="Arial" pitchFamily="34" charset="0"/>
              </a:defRPr>
            </a:pPr>
            <a:endParaRPr lang="ru-RU"/>
          </a:p>
        </c:txPr>
        <c:crossAx val="214845312"/>
        <c:crosses val="autoZero"/>
        <c:auto val="1"/>
        <c:lblAlgn val="ctr"/>
        <c:lblOffset val="100"/>
        <c:tickLblSkip val="1"/>
        <c:noMultiLvlLbl val="0"/>
      </c:catAx>
      <c:valAx>
        <c:axId val="214845312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214843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2166628432113431"/>
          <c:y val="1.3566868638527397E-2"/>
          <c:w val="0.619828551765088"/>
          <c:h val="0.95025481499206643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7.2878725137061487E-3"/>
                  <c:y val="9.40654742065702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347446674965841E-2"/>
                  <c:y val="1.8911093211865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690460794004846E-2"/>
                  <c:y val="1.4207719204039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790164815495342E-2"/>
                  <c:y val="1.195411158019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576015770327513E-2"/>
                  <c:y val="1.6951241528719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1660741399103862E-2"/>
                  <c:y val="2.145845677640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4625749085809081E-2"/>
                  <c:y val="1.675527564838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6183030945279585E-2"/>
                  <c:y val="1.2052287400165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4575974570318633E-2"/>
                  <c:y val="1.4109543384068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040636439844614E-2"/>
                  <c:y val="1.4078845040609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7.287987285159330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8.745584742191179E-3"/>
                  <c:y val="-8.508946507912564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1.6033572027350465E-2"/>
                  <c:y val="-2.32064858290599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8948766941414171E-2"/>
                  <c:y val="6.96194574871798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Cambria" pitchFamily="18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Лист1!$A$31:$A$44</c:f>
              <c:strCache>
                <c:ptCount val="14"/>
                <c:pt idx="0">
                  <c:v>Вечерняя Москва</c:v>
                </c:pt>
                <c:pt idx="1">
                  <c:v>Аргументы и факты</c:v>
                </c:pt>
                <c:pt idx="2">
                  <c:v>Комсомольская правда (w)</c:v>
                </c:pt>
                <c:pt idx="3">
                  <c:v>МК плюс ТВ</c:v>
                </c:pt>
                <c:pt idx="4">
                  <c:v>777</c:v>
                </c:pt>
                <c:pt idx="5">
                  <c:v>Авторевю</c:v>
                </c:pt>
                <c:pt idx="6">
                  <c:v>Оракул</c:v>
                </c:pt>
                <c:pt idx="7">
                  <c:v>Моя семья</c:v>
                </c:pt>
                <c:pt idx="8">
                  <c:v>1000 секретов</c:v>
                </c:pt>
                <c:pt idx="9">
                  <c:v>Аргументы и Факты Здоровье</c:v>
                </c:pt>
                <c:pt idx="10">
                  <c:v>Лечебные письма</c:v>
                </c:pt>
                <c:pt idx="11">
                  <c:v>АиФ На даче</c:v>
                </c:pt>
                <c:pt idx="12">
                  <c:v>Народный совет</c:v>
                </c:pt>
                <c:pt idx="13">
                  <c:v>The Moscow Times</c:v>
                </c:pt>
              </c:strCache>
            </c:strRef>
          </c:cat>
          <c:val>
            <c:numRef>
              <c:f>Лист1!$B$31:$B$44</c:f>
              <c:numCache>
                <c:formatCode>General</c:formatCode>
                <c:ptCount val="14"/>
                <c:pt idx="0">
                  <c:v>1124.7</c:v>
                </c:pt>
                <c:pt idx="1">
                  <c:v>942.3</c:v>
                </c:pt>
                <c:pt idx="2">
                  <c:v>585.1</c:v>
                </c:pt>
                <c:pt idx="3">
                  <c:v>525</c:v>
                </c:pt>
                <c:pt idx="4">
                  <c:v>457.8</c:v>
                </c:pt>
                <c:pt idx="5">
                  <c:v>264.7</c:v>
                </c:pt>
                <c:pt idx="6">
                  <c:v>232</c:v>
                </c:pt>
                <c:pt idx="7">
                  <c:v>176.1</c:v>
                </c:pt>
                <c:pt idx="8">
                  <c:v>163.9</c:v>
                </c:pt>
                <c:pt idx="9">
                  <c:v>101.2</c:v>
                </c:pt>
                <c:pt idx="10">
                  <c:v>93.4</c:v>
                </c:pt>
                <c:pt idx="11">
                  <c:v>90.8</c:v>
                </c:pt>
                <c:pt idx="12">
                  <c:v>74.3</c:v>
                </c:pt>
                <c:pt idx="13">
                  <c:v>67.900000000000006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shape val="box"/>
        <c:axId val="214889216"/>
        <c:axId val="214890752"/>
        <c:axId val="0"/>
      </c:bar3DChart>
      <c:catAx>
        <c:axId val="21488921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>
                <a:latin typeface="Cambria" pitchFamily="18" charset="0"/>
                <a:cs typeface="Arial" pitchFamily="34" charset="0"/>
              </a:defRPr>
            </a:pPr>
            <a:endParaRPr lang="ru-RU"/>
          </a:p>
        </c:txPr>
        <c:crossAx val="214890752"/>
        <c:crosses val="autoZero"/>
        <c:auto val="1"/>
        <c:lblAlgn val="ctr"/>
        <c:lblOffset val="100"/>
        <c:tickLblSkip val="1"/>
        <c:noMultiLvlLbl val="0"/>
      </c:catAx>
      <c:valAx>
        <c:axId val="214890752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2148892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1.3317608584801119E-2"/>
                  <c:y val="1.9205234912170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347446674965841E-2"/>
                  <c:y val="1.8911093211865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690460794004846E-2"/>
                  <c:y val="1.4207719204039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790164815495342E-2"/>
                  <c:y val="1.195411158019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576015770327513E-2"/>
                  <c:y val="1.6951241528719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1660741399103848E-2"/>
                  <c:y val="2.145845677640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4625749085809081E-2"/>
                  <c:y val="1.6755275648384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6183030945279585E-2"/>
                  <c:y val="1.2052287400165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4575974570318633E-2"/>
                  <c:y val="1.4109543384068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7491169484382361E-2"/>
                  <c:y val="1.1757952820057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Cambria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Лист1!$A$10:$A$17</c:f>
              <c:strCache>
                <c:ptCount val="8"/>
                <c:pt idx="0">
                  <c:v>Metro</c:v>
                </c:pt>
                <c:pt idx="1">
                  <c:v>Москва Вечерняя</c:v>
                </c:pt>
                <c:pt idx="2">
                  <c:v>Московский Комсомолец</c:v>
                </c:pt>
                <c:pt idx="3">
                  <c:v>Спорт-Экспресс</c:v>
                </c:pt>
                <c:pt idx="4">
                  <c:v>Российская газета</c:v>
                </c:pt>
                <c:pt idx="5">
                  <c:v>РБК (газета)</c:v>
                </c:pt>
                <c:pt idx="6">
                  <c:v>Коммерсантъ</c:v>
                </c:pt>
                <c:pt idx="7">
                  <c:v>Ведомости</c:v>
                </c:pt>
              </c:strCache>
            </c:strRef>
          </c:cat>
          <c:val>
            <c:numRef>
              <c:f>Лист1!$B$10:$B$17</c:f>
              <c:numCache>
                <c:formatCode>General</c:formatCode>
                <c:ptCount val="8"/>
                <c:pt idx="0">
                  <c:v>1089.5</c:v>
                </c:pt>
                <c:pt idx="1">
                  <c:v>608.5</c:v>
                </c:pt>
                <c:pt idx="2">
                  <c:v>394.5</c:v>
                </c:pt>
                <c:pt idx="3">
                  <c:v>151.6</c:v>
                </c:pt>
                <c:pt idx="4">
                  <c:v>146.30000000000001</c:v>
                </c:pt>
                <c:pt idx="5">
                  <c:v>135.1</c:v>
                </c:pt>
                <c:pt idx="6">
                  <c:v>108.9</c:v>
                </c:pt>
                <c:pt idx="7">
                  <c:v>89.6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shape val="box"/>
        <c:axId val="214901120"/>
        <c:axId val="214902656"/>
        <c:axId val="0"/>
      </c:bar3DChart>
      <c:catAx>
        <c:axId val="2149011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>
                <a:latin typeface="Cambria" pitchFamily="18" charset="0"/>
                <a:cs typeface="Times New Roman" pitchFamily="18" charset="0"/>
              </a:defRPr>
            </a:pPr>
            <a:endParaRPr lang="ru-RU"/>
          </a:p>
        </c:txPr>
        <c:crossAx val="214902656"/>
        <c:crosses val="autoZero"/>
        <c:auto val="1"/>
        <c:lblAlgn val="ctr"/>
        <c:lblOffset val="100"/>
        <c:tickLblSkip val="1"/>
        <c:noMultiLvlLbl val="0"/>
      </c:catAx>
      <c:valAx>
        <c:axId val="21490265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214901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Книжные издательства
(действующие) </c:v>
                </c:pt>
                <c:pt idx="1">
                  <c:v>Печатные СМИ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1220</c:v>
                </c:pt>
                <c:pt idx="1">
                  <c:v>2312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Москва и область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Книжные издательства
(действующие) </c:v>
                </c:pt>
                <c:pt idx="1">
                  <c:v>Печатные СМИ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827</c:v>
                </c:pt>
                <c:pt idx="1">
                  <c:v>1302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983104"/>
        <c:axId val="118035584"/>
      </c:barChart>
      <c:catAx>
        <c:axId val="1179831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18035584"/>
        <c:crosses val="autoZero"/>
        <c:auto val="1"/>
        <c:lblAlgn val="ctr"/>
        <c:lblOffset val="100"/>
        <c:noMultiLvlLbl val="0"/>
      </c:catAx>
      <c:valAx>
        <c:axId val="1180355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79831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1-30T17:26:14.344" idx="1">
    <p:pos x="5760" y="0"/>
    <p:text/>
  </p:cm>
</p:cmLst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33B25-5413-45C2-892E-65ED25D369CA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CA47E-9D4F-47CB-AB92-D2625B8BE8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34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территории Москвы и Московской области действует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3497 СМИ, из них (по данным </a:t>
            </a:r>
            <a:r>
              <a:rPr lang="ru-RU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Роскомнадзора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первое полугодие 2016 года):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зарегистрировано впервые 20; перерегистрировано 14, внесено изменений 1, всего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несено в реестр СМИ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35.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71CBD-9AF1-4FB0-A19E-8D445934C32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573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71CBD-9AF1-4FB0-A19E-8D445934C32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711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>
              <a:ea typeface="等线"/>
            </a:endParaRPr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fld id="{BC2FD870-87BA-4AAF-9A9D-A22AB8E1C299}" type="slidenum">
              <a:rPr lang="ru-RU" altLang="ru-RU"/>
              <a:pPr/>
              <a:t>29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280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56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68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27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350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281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D8224DC-03BC-4285-9716-48152067450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4164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5381B20-1EF6-4589-BAAB-6FA1F89F7D6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7464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4B4E5-1AA2-4C51-8D55-01C32879880C}" type="datetime1">
              <a:rPr lang="zh-CN" altLang="en-US"/>
              <a:pPr>
                <a:defRPr/>
              </a:pPr>
              <a:t>2016/12/2</a:t>
            </a:fld>
            <a:endParaRPr lang="ru-RU" altLang="zh-CN" sz="1800" b="0">
              <a:solidFill>
                <a:schemeClr val="tx1"/>
              </a:solidFill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19143-CFB2-4E2F-AE41-B6F2F1EC0692}" type="slidenum">
              <a:rPr lang="ru-RU" altLang="zh-CN"/>
              <a:pPr/>
              <a:t>‹#›</a:t>
            </a:fld>
            <a:endParaRPr lang="ru-RU" altLang="zh-CN" sz="18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19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oleObject" Target="../embeddings/Microsoft_Excel_97-2003_Worksheet1.xls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oleObject" Target="../embeddings/Microsoft_Excel_97-2003_Worksheet3.xls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Microsoft_Excel_97-2003_Worksheet5.xls"/><Relationship Id="rId5" Type="http://schemas.openxmlformats.org/officeDocument/2006/relationships/image" Target="../media/image19.png"/><Relationship Id="rId4" Type="http://schemas.openxmlformats.org/officeDocument/2006/relationships/oleObject" Target="../embeddings/Microsoft_Excel_97-2003_Worksheet4.xls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8.png"/><Relationship Id="rId4" Type="http://schemas.openxmlformats.org/officeDocument/2006/relationships/oleObject" Target="../embeddings/Microsoft_Excel_97-2003_Worksheet6.xls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Microsoft_Excel_97-2003_Worksheet8.xls"/><Relationship Id="rId5" Type="http://schemas.openxmlformats.org/officeDocument/2006/relationships/image" Target="../media/image30.png"/><Relationship Id="rId4" Type="http://schemas.openxmlformats.org/officeDocument/2006/relationships/oleObject" Target="../embeddings/Microsoft_Excel_97-2003_Worksheet7.xls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Microsoft_Excel_97-2003_Worksheet10.xls"/><Relationship Id="rId5" Type="http://schemas.openxmlformats.org/officeDocument/2006/relationships/image" Target="../media/image32.png"/><Relationship Id="rId4" Type="http://schemas.openxmlformats.org/officeDocument/2006/relationships/oleObject" Target="../embeddings/Microsoft_Excel_97-2003_Worksheet9.xls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13.xls"/><Relationship Id="rId3" Type="http://schemas.openxmlformats.org/officeDocument/2006/relationships/image" Target="../media/image18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Microsoft_Excel_97-2003_Worksheet12.xls"/><Relationship Id="rId5" Type="http://schemas.openxmlformats.org/officeDocument/2006/relationships/image" Target="../media/image34.png"/><Relationship Id="rId4" Type="http://schemas.openxmlformats.org/officeDocument/2006/relationships/oleObject" Target="../embeddings/Microsoft_Excel_97-2003_Worksheet11.xls"/><Relationship Id="rId9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Microsoft_Excel_97-2003_Worksheet15.xls"/><Relationship Id="rId5" Type="http://schemas.openxmlformats.org/officeDocument/2006/relationships/image" Target="../media/image37.png"/><Relationship Id="rId4" Type="http://schemas.openxmlformats.org/officeDocument/2006/relationships/oleObject" Target="../embeddings/Microsoft_Excel_97-2003_Worksheet14.xls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Microsoft_Excel_97-2003_Worksheet17.xls"/><Relationship Id="rId5" Type="http://schemas.openxmlformats.org/officeDocument/2006/relationships/image" Target="../media/image37.png"/><Relationship Id="rId4" Type="http://schemas.openxmlformats.org/officeDocument/2006/relationships/oleObject" Target="../embeddings/Microsoft_Excel_97-2003_Worksheet16.xls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8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13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27687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Московский рынок </a:t>
            </a:r>
            <a:endParaRPr lang="en-US" sz="4000" b="1" dirty="0" smtClean="0">
              <a:solidFill>
                <a:srgbClr val="0039AC"/>
              </a:solidFill>
              <a:cs typeface="Aharoni" panose="02010803020104030203" pitchFamily="2" charset="-79"/>
            </a:endParaRPr>
          </a:p>
          <a:p>
            <a:pPr algn="ctr"/>
            <a:r>
              <a:rPr lang="ru-RU" sz="40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печатных </a:t>
            </a:r>
            <a:r>
              <a:rPr lang="ru-RU" sz="4000" b="1" dirty="0">
                <a:solidFill>
                  <a:srgbClr val="0039AC"/>
                </a:solidFill>
                <a:cs typeface="Aharoni" panose="02010803020104030203" pitchFamily="2" charset="-79"/>
              </a:rPr>
              <a:t>СМИ</a:t>
            </a:r>
          </a:p>
        </p:txBody>
      </p:sp>
    </p:spTree>
    <p:extLst>
      <p:ext uri="{BB962C8B-B14F-4D97-AF65-F5344CB8AC3E}">
        <p14:creationId xmlns:p14="http://schemas.microsoft.com/office/powerpoint/2010/main" val="292348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3766" y="1340768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9AC"/>
                </a:solidFill>
                <a:cs typeface="Aharoni" panose="02010803020104030203" pitchFamily="2" charset="-79"/>
              </a:rPr>
              <a:t>Количество зарегистрированных в Москве печатных </a:t>
            </a:r>
            <a:r>
              <a:rPr lang="ru-RU" sz="2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СМИ (00)</a:t>
            </a:r>
            <a:endParaRPr lang="ru-RU" sz="2400" b="1" dirty="0">
              <a:solidFill>
                <a:srgbClr val="0039AC"/>
              </a:solidFill>
              <a:cs typeface="Aharoni" panose="02010803020104030203" pitchFamily="2" charset="-79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971600" y="2057400"/>
          <a:ext cx="7560840" cy="410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6119307" y="6237312"/>
            <a:ext cx="25409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данным </a:t>
            </a:r>
            <a:r>
              <a:rPr kumimoji="0" lang="ru-RU" sz="1600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Роскомнадзора</a:t>
            </a:r>
            <a:endParaRPr kumimoji="0" lang="ru-RU" sz="160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26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68959410"/>
              </p:ext>
            </p:extLst>
          </p:nvPr>
        </p:nvGraphicFramePr>
        <p:xfrm>
          <a:off x="539552" y="2204864"/>
          <a:ext cx="8136903" cy="3952430"/>
        </p:xfrm>
        <a:graphic>
          <a:graphicData uri="http://schemas.openxmlformats.org/drawingml/2006/table">
            <a:tbl>
              <a:tblPr/>
              <a:tblGrid>
                <a:gridCol w="435858"/>
                <a:gridCol w="3382718"/>
                <a:gridCol w="1397724"/>
                <a:gridCol w="1556138"/>
                <a:gridCol w="1364465"/>
              </a:tblGrid>
              <a:tr h="904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i="0" dirty="0">
                        <a:solidFill>
                          <a:schemeClr val="bg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Cambria" pitchFamily="18" charset="0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Cambria" pitchFamily="18" charset="0"/>
                          <a:ea typeface="Times New Roman"/>
                          <a:cs typeface="Times New Roman"/>
                        </a:rPr>
                        <a:t>Издательский дом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Cambria" pitchFamily="18" charset="0"/>
                          <a:ea typeface="Times New Roman"/>
                          <a:cs typeface="Times New Roman"/>
                        </a:rPr>
                        <a:t>Тысяч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Cambria" pitchFamily="18" charset="0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Cambria" pitchFamily="18" charset="0"/>
                          <a:ea typeface="Times New Roman"/>
                          <a:cs typeface="Times New Roman"/>
                        </a:rPr>
                        <a:t>Доля 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Cambria" pitchFamily="18" charset="0"/>
                          <a:ea typeface="Times New Roman"/>
                          <a:cs typeface="Times New Roman"/>
                        </a:rPr>
                        <a:t>в населении Москвы, %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ambria" pitchFamily="18" charset="0"/>
                          <a:ea typeface="Times New Roman"/>
                          <a:cs typeface="Times New Roman"/>
                        </a:rPr>
                        <a:t>Количество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Cambria" pitchFamily="18" charset="0"/>
                          <a:ea typeface="Times New Roman"/>
                          <a:cs typeface="Times New Roman"/>
                        </a:rPr>
                        <a:t>изданий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1 </a:t>
                      </a:r>
                      <a:endParaRPr lang="ru-RU" sz="1200" b="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Burda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2644,9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25,5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28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2 </a:t>
                      </a:r>
                      <a:endParaRPr lang="ru-RU" sz="1200" b="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Bauer Media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2212,4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21,4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13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3 </a:t>
                      </a:r>
                      <a:endParaRPr lang="ru-RU" sz="1200" b="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7 дней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2187,7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21,1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3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4 </a:t>
                      </a:r>
                      <a:endParaRPr lang="ru-RU" sz="1200" b="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Independent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1837,4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17,7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12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5 </a:t>
                      </a:r>
                      <a:endParaRPr lang="ru-RU" sz="1200" b="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Hearst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Shkulev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 Publishing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1640,3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15,8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9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6 </a:t>
                      </a:r>
                      <a:endParaRPr lang="ru-RU" sz="1200" b="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Вечерняя Москва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1427,4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13,8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4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7 </a:t>
                      </a:r>
                      <a:endParaRPr lang="ru-RU" sz="1200" b="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Комсомольская правда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1200,8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11,6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2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8 </a:t>
                      </a:r>
                      <a:endParaRPr lang="ru-RU" sz="1200" b="0" i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Аргументы и Факты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1133,6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10,9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5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9 </a:t>
                      </a:r>
                      <a:endParaRPr lang="ru-RU" sz="1200" b="0" i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Metro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1089,5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10,5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1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10 </a:t>
                      </a:r>
                      <a:endParaRPr lang="ru-RU" sz="1200" b="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МК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1047,7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mbria" pitchFamily="18" charset="0"/>
                        </a:rPr>
                        <a:t>10,1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i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</a:rPr>
                        <a:t>3</a:t>
                      </a:r>
                      <a:endParaRPr lang="ru-RU" sz="1200" i="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1196752"/>
            <a:ext cx="8435975" cy="93662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ТОП</a:t>
            </a:r>
            <a:r>
              <a:rPr lang="en-US" sz="2400" b="1" dirty="0" smtClean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 </a:t>
            </a:r>
            <a:r>
              <a:rPr lang="ru-RU" sz="2400" b="1" dirty="0" smtClean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1</a:t>
            </a:r>
            <a:r>
              <a:rPr lang="en-US" sz="2400" b="1" dirty="0" smtClean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0</a:t>
            </a:r>
            <a:r>
              <a:rPr lang="ru-RU" sz="2400" b="1" dirty="0" smtClean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. ИД </a:t>
            </a:r>
            <a: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Москвы </a:t>
            </a:r>
            <a:r>
              <a:rPr lang="ru-RU" sz="2400" b="1" dirty="0" smtClean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по </a:t>
            </a:r>
            <a:r>
              <a:rPr lang="ru-RU" sz="2400" b="1" smtClean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охвату читателей, 2016 год</a:t>
            </a:r>
            <a:endParaRPr lang="ru-RU" sz="2400" b="1" dirty="0">
              <a:solidFill>
                <a:srgbClr val="0039AC"/>
              </a:solidFill>
              <a:latin typeface="+mn-lt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611560" y="6381328"/>
            <a:ext cx="4746794" cy="4766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Times New Roman" pitchFamily="18" charset="0"/>
              </a:rPr>
              <a:t>Источник: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Times New Roman" pitchFamily="18" charset="0"/>
              </a:rPr>
              <a:t>TNS 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Times New Roman" pitchFamily="18" charset="0"/>
              </a:rPr>
              <a:t>Россия,</a:t>
            </a:r>
            <a:r>
              <a:rPr lang="ru-RU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Times New Roman" pitchFamily="18" charset="0"/>
              </a:rPr>
              <a:t> NRS</a:t>
            </a:r>
            <a:r>
              <a:rPr lang="ru-RU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Times New Roman" pitchFamily="18" charset="0"/>
              </a:rPr>
              <a:t> Москва (16+),  май - октябрь </a:t>
            </a:r>
            <a:r>
              <a:rPr lang="en-US" sz="11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Times New Roman" pitchFamily="18" charset="0"/>
              </a:rPr>
              <a:t>2016</a:t>
            </a:r>
            <a:endParaRPr lang="ru-RU" sz="11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07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611560" y="6381328"/>
            <a:ext cx="7920880" cy="4766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Источник: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TNS 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Россия,</a:t>
            </a:r>
            <a:r>
              <a:rPr lang="ru-RU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 NRS</a:t>
            </a:r>
            <a:r>
              <a:rPr lang="ru-RU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 Москва (16+),  май - октябрь </a:t>
            </a:r>
            <a:r>
              <a:rPr lang="en-US" sz="11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2016</a:t>
            </a:r>
            <a:endParaRPr lang="ru-RU" sz="11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* Газеты бесплатного распространения –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Metro,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Москва Вечерняя</a:t>
            </a: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1125538"/>
            <a:ext cx="8893175" cy="88106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ТОП 10 </a:t>
            </a:r>
            <a:b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</a:br>
            <a: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Аудитория московских газет (выпуск, тыс.чел.)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251520" y="1988840"/>
          <a:ext cx="864096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04048" y="5373216"/>
            <a:ext cx="864096" cy="21602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5877272"/>
            <a:ext cx="864096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868144" y="5301208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Cambria" pitchFamily="18" charset="0"/>
              </a:rPr>
              <a:t>Газеты бесплатного распространения</a:t>
            </a:r>
            <a:endParaRPr lang="ru-RU" sz="1200" b="1" dirty="0">
              <a:latin typeface="Cambr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4" y="5805264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Cambria" pitchFamily="18" charset="0"/>
              </a:rPr>
              <a:t>Газеты платного распространения</a:t>
            </a:r>
            <a:endParaRPr lang="ru-RU" sz="12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32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/>
        </p:nvGraphicFramePr>
        <p:xfrm>
          <a:off x="0" y="2060848"/>
          <a:ext cx="889248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"/>
          <p:cNvSpPr txBox="1"/>
          <p:nvPr/>
        </p:nvSpPr>
        <p:spPr>
          <a:xfrm>
            <a:off x="611560" y="6381328"/>
            <a:ext cx="4746794" cy="4766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Источник: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TNS 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Россия,</a:t>
            </a:r>
            <a:r>
              <a:rPr lang="ru-RU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 NRS</a:t>
            </a:r>
            <a:r>
              <a:rPr lang="ru-RU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 Москва (16+),  май - октябрь </a:t>
            </a:r>
            <a:r>
              <a:rPr lang="en-US" sz="11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2016</a:t>
            </a:r>
            <a:endParaRPr lang="ru-RU" sz="11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" y="1196752"/>
            <a:ext cx="9144000" cy="8826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Аудитория одного номера еженедельных </a:t>
            </a:r>
            <a:b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</a:br>
            <a: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и более редких газет в Москве (тыс. чел.)</a:t>
            </a:r>
          </a:p>
        </p:txBody>
      </p:sp>
    </p:spTree>
    <p:extLst>
      <p:ext uri="{BB962C8B-B14F-4D97-AF65-F5344CB8AC3E}">
        <p14:creationId xmlns:p14="http://schemas.microsoft.com/office/powerpoint/2010/main" val="25081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1196752"/>
            <a:ext cx="8893175" cy="8826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Аудитория одного номера </a:t>
            </a:r>
            <a:b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</a:br>
            <a:r>
              <a:rPr lang="ru-RU" sz="2400" b="1" dirty="0">
                <a:solidFill>
                  <a:srgbClr val="0039AC"/>
                </a:solidFill>
                <a:latin typeface="+mn-lt"/>
                <a:ea typeface="+mn-ea"/>
                <a:cs typeface="Aharoni" panose="02010803020104030203" pitchFamily="2" charset="-79"/>
              </a:rPr>
              <a:t>ежедневных газет в Москве (тыс. чел.)</a:t>
            </a: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TextBox 1"/>
          <p:cNvSpPr txBox="1"/>
          <p:nvPr/>
        </p:nvSpPr>
        <p:spPr>
          <a:xfrm>
            <a:off x="611560" y="6381328"/>
            <a:ext cx="4746794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Источник: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TNS 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Россия,</a:t>
            </a:r>
            <a:r>
              <a:rPr lang="ru-RU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en-US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 NRS</a:t>
            </a:r>
            <a:r>
              <a:rPr lang="ru-RU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 Москва (16+),  май - октябрь </a:t>
            </a:r>
            <a:r>
              <a:rPr lang="en-US" sz="11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2016</a:t>
            </a:r>
            <a:endParaRPr lang="ru-RU" sz="110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  <a:cs typeface="Arial" pitchFamily="34" charset="0"/>
              </a:rPr>
              <a:t>* Газеты бесплатного распространения</a:t>
            </a:r>
            <a:endParaRPr lang="ru-RU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Arial" pitchFamily="34" charset="0"/>
            </a:endParaRPr>
          </a:p>
          <a:p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9512" y="1916832"/>
          <a:ext cx="856895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572000" y="4869160"/>
            <a:ext cx="864096" cy="21602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5373216"/>
            <a:ext cx="864096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436096" y="4797152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Cambria" pitchFamily="18" charset="0"/>
              </a:rPr>
              <a:t>Газеты бесплатного распространения</a:t>
            </a:r>
            <a:endParaRPr lang="ru-RU" sz="1200" b="1" dirty="0">
              <a:latin typeface="Cambr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6096" y="5301208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Cambria" pitchFamily="18" charset="0"/>
              </a:rPr>
              <a:t>Газеты платного распространения</a:t>
            </a:r>
            <a:endParaRPr lang="ru-RU" sz="12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57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1" y="-5776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2"/>
          <p:cNvSpPr>
            <a:spLocks noChangeArrowheads="1"/>
          </p:cNvSpPr>
          <p:nvPr/>
        </p:nvSpPr>
        <p:spPr bwMode="auto">
          <a:xfrm>
            <a:off x="5004048" y="2060848"/>
            <a:ext cx="37444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ТОП-5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самых цитируемых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печатных СМИ Москвы и Московской области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Медиалогия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квартал 2016 г.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tns logo Media Intelligence.jpg"/>
          <p:cNvPicPr>
            <a:picLocks noChangeAspect="1"/>
          </p:cNvPicPr>
          <p:nvPr/>
        </p:nvPicPr>
        <p:blipFill>
          <a:blip r:embed="rId3" cstate="print"/>
          <a:srcRect b="-15247"/>
          <a:stretch>
            <a:fillRect/>
          </a:stretch>
        </p:blipFill>
        <p:spPr bwMode="auto">
          <a:xfrm>
            <a:off x="4139952" y="6021288"/>
            <a:ext cx="52846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83568" y="2060848"/>
            <a:ext cx="33843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Федеральный рейтинг ТОП-10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самых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цитируемых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газет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TNS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Россия,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квартал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  <p:pic>
        <p:nvPicPr>
          <p:cNvPr id="7" name="Рисунок 6" descr="Снимок fgr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6021288"/>
            <a:ext cx="80349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148064" y="3068961"/>
          <a:ext cx="3240000" cy="2329524"/>
        </p:xfrm>
        <a:graphic>
          <a:graphicData uri="http://schemas.openxmlformats.org/drawingml/2006/table">
            <a:tbl>
              <a:tblPr/>
              <a:tblGrid>
                <a:gridCol w="462857"/>
                <a:gridCol w="2777143"/>
              </a:tblGrid>
              <a:tr h="3356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+mj-lt"/>
                        </a:rPr>
                        <a:t>№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+mj-lt"/>
                        </a:rPr>
                        <a:t>СМИ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25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Вечерняя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Москва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Metro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Ежедневные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новости.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Подмосковье сегодня</a:t>
                      </a:r>
                      <a:endParaRPr lang="ru-RU" sz="1400" dirty="0" smtClean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The Moscow Times</a:t>
                      </a:r>
                      <a:endParaRPr lang="ru-RU" sz="1400" dirty="0" smtClean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0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Большая Москва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442522"/>
              </p:ext>
            </p:extLst>
          </p:nvPr>
        </p:nvGraphicFramePr>
        <p:xfrm>
          <a:off x="755576" y="3068960"/>
          <a:ext cx="3240000" cy="3352800"/>
        </p:xfrm>
        <a:graphic>
          <a:graphicData uri="http://schemas.openxmlformats.org/drawingml/2006/table">
            <a:tbl>
              <a:tblPr/>
              <a:tblGrid>
                <a:gridCol w="576064"/>
                <a:gridCol w="2663936"/>
              </a:tblGrid>
              <a:tr h="247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+mj-lt"/>
                        </a:rPr>
                        <a:t>№ 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+mj-lt"/>
                        </a:rPr>
                        <a:t>ИЗДАНИЕ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Коммерсантъ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Российская газета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Ведомости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РБК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Известия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Московский комсомолец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Аргументы и факты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Независимая газета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Комсомольская правда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Вечерняя Москва</a:t>
                      </a:r>
                    </a:p>
                  </a:txBody>
                  <a:tcPr marL="45720" marR="4572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0" y="115784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Наиболее цитируемые федеральные издания </a:t>
            </a:r>
          </a:p>
          <a:p>
            <a:pPr indent="449263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и газеты Московского региона</a:t>
            </a:r>
            <a:endParaRPr lang="ru-RU" sz="2400" b="1" dirty="0">
              <a:solidFill>
                <a:srgbClr val="0039AC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8945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ED6E5925(rgb)+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60848"/>
            <a:ext cx="3240088" cy="18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гаджет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221088"/>
            <a:ext cx="3241675" cy="180188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3779912" y="2060848"/>
            <a:ext cx="5040759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180975">
              <a:spcAft>
                <a:spcPts val="600"/>
              </a:spcAft>
            </a:pPr>
            <a:r>
              <a:rPr lang="ru-RU" sz="1600" dirty="0"/>
              <a:t>Проект </a:t>
            </a:r>
            <a:r>
              <a:rPr lang="ru-RU" sz="1600" dirty="0" smtClean="0"/>
              <a:t>«Пресса </a:t>
            </a:r>
            <a:r>
              <a:rPr lang="ru-RU" sz="1600" dirty="0"/>
              <a:t>в </a:t>
            </a:r>
            <a:r>
              <a:rPr lang="ru-RU" sz="1600" dirty="0" smtClean="0"/>
              <a:t>образовании» осуществляется во всех школах города по </a:t>
            </a:r>
            <a:r>
              <a:rPr lang="ru-RU" sz="1600" dirty="0"/>
              <a:t>инициативе </a:t>
            </a:r>
            <a:r>
              <a:rPr lang="ru-RU" sz="1600" dirty="0" smtClean="0"/>
              <a:t>и при финансовой поддержке Департамента </a:t>
            </a:r>
            <a:r>
              <a:rPr lang="ru-RU" sz="1600" dirty="0"/>
              <a:t>СМИ и рекламы  г</a:t>
            </a:r>
            <a:r>
              <a:rPr lang="ru-RU" sz="1600" dirty="0" smtClean="0"/>
              <a:t>. Москвы </a:t>
            </a:r>
            <a:r>
              <a:rPr lang="ru-RU" sz="1600" dirty="0"/>
              <a:t>и содействии Департамента образования </a:t>
            </a:r>
            <a:r>
              <a:rPr lang="ru-RU" sz="1600" dirty="0" smtClean="0"/>
              <a:t>г. Москвы</a:t>
            </a:r>
            <a:r>
              <a:rPr lang="ru-RU" sz="1600" dirty="0"/>
              <a:t>.</a:t>
            </a:r>
          </a:p>
          <a:p>
            <a:pPr indent="180975">
              <a:spcAft>
                <a:spcPts val="600"/>
              </a:spcAft>
            </a:pPr>
            <a:r>
              <a:rPr lang="ru-RU" sz="1600" b="1" dirty="0"/>
              <a:t>Целевая аудитория</a:t>
            </a:r>
            <a:r>
              <a:rPr lang="ru-RU" sz="1600" dirty="0"/>
              <a:t>: учащиеся в возрасте 14-17 лет, учителя, методисты и администрация школ.</a:t>
            </a:r>
          </a:p>
          <a:p>
            <a:pPr indent="180975">
              <a:spcAft>
                <a:spcPts val="600"/>
              </a:spcAft>
            </a:pPr>
            <a:r>
              <a:rPr lang="ru-RU" sz="1600" b="1" dirty="0"/>
              <a:t>Основная задача проекта</a:t>
            </a:r>
            <a:r>
              <a:rPr lang="ru-RU" sz="1600" dirty="0"/>
              <a:t> – образовательная и информационно-просветительская. </a:t>
            </a:r>
          </a:p>
          <a:p>
            <a:pPr indent="180975">
              <a:spcAft>
                <a:spcPts val="600"/>
              </a:spcAft>
            </a:pPr>
            <a:r>
              <a:rPr lang="ru-RU" sz="1600" dirty="0" smtClean="0"/>
              <a:t>Для </a:t>
            </a:r>
            <a:r>
              <a:rPr lang="ru-RU" sz="1600" dirty="0"/>
              <a:t>учителей это возможность давать детям актуальную дополнительную информацию. </a:t>
            </a:r>
            <a:endParaRPr lang="ru-RU" sz="1600" dirty="0" smtClean="0"/>
          </a:p>
          <a:p>
            <a:pPr indent="180975">
              <a:spcAft>
                <a:spcPts val="600"/>
              </a:spcAft>
            </a:pPr>
            <a:r>
              <a:rPr lang="ru-RU" sz="1600" dirty="0" smtClean="0"/>
              <a:t>А </a:t>
            </a:r>
            <a:r>
              <a:rPr lang="ru-RU" sz="1600" dirty="0"/>
              <a:t>для учеников – самостоятельно получить дополнительную, и что самое главное, проверенную информацию для подготовки домашних заданий, докладов, рефератов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10882" y="1321604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ПРЕССА В ОБРАЗОВАНИИ</a:t>
            </a:r>
          </a:p>
        </p:txBody>
      </p:sp>
    </p:spTree>
    <p:extLst>
      <p:ext uri="{BB962C8B-B14F-4D97-AF65-F5344CB8AC3E}">
        <p14:creationId xmlns:p14="http://schemas.microsoft.com/office/powerpoint/2010/main" val="341360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96752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800" y="1196752"/>
            <a:ext cx="8917695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000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49848"/>
            <a:ext cx="871296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algn="ctr"/>
            <a:endParaRPr lang="ru-RU" sz="36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algn="ctr"/>
            <a:r>
              <a:rPr lang="ru-RU" sz="40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Рынок </a:t>
            </a:r>
            <a:r>
              <a:rPr lang="ru-RU" sz="4000" b="1" dirty="0">
                <a:solidFill>
                  <a:srgbClr val="0039AC"/>
                </a:solidFill>
                <a:cs typeface="Aharoni" panose="02010803020104030203" pitchFamily="2" charset="-79"/>
              </a:rPr>
              <a:t>полиграфических услуг московского региона </a:t>
            </a:r>
          </a:p>
        </p:txBody>
      </p:sp>
    </p:spTree>
    <p:extLst>
      <p:ext uri="{BB962C8B-B14F-4D97-AF65-F5344CB8AC3E}">
        <p14:creationId xmlns:p14="http://schemas.microsoft.com/office/powerpoint/2010/main" val="24302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5760" y="1412776"/>
            <a:ext cx="7829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39AC"/>
                </a:solidFill>
                <a:cs typeface="Aharoni" panose="02010803020104030203" pitchFamily="2" charset="-79"/>
              </a:rPr>
              <a:t>Количество типографий в Москве </a:t>
            </a:r>
            <a:r>
              <a:rPr lang="ru-RU" sz="2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и по России </a:t>
            </a:r>
            <a:r>
              <a:rPr lang="ru-RU" sz="2400" b="1" dirty="0">
                <a:solidFill>
                  <a:srgbClr val="0039AC"/>
                </a:solidFill>
                <a:cs typeface="Aharoni" panose="02010803020104030203" pitchFamily="2" charset="-79"/>
              </a:rPr>
              <a:t>в целом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208110" y="6466895"/>
            <a:ext cx="17563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Роспечать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1115616" y="1988840"/>
          <a:ext cx="756084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4711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2276872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- Московская газетная типография, г. Москва </a:t>
            </a:r>
          </a:p>
          <a:p>
            <a:pPr lvl="0"/>
            <a:r>
              <a:rPr lang="ru-RU" sz="2000" b="1" dirty="0"/>
              <a:t>- ПК «Пушкинская площадь</a:t>
            </a:r>
            <a:r>
              <a:rPr lang="ru-RU" sz="2000" b="1" dirty="0" smtClean="0"/>
              <a:t>», </a:t>
            </a:r>
            <a:r>
              <a:rPr lang="ru-RU" sz="2000" b="1" dirty="0"/>
              <a:t>г. </a:t>
            </a:r>
            <a:r>
              <a:rPr lang="ru-RU" sz="2000" b="1" dirty="0" smtClean="0"/>
              <a:t>Москва</a:t>
            </a:r>
            <a:endParaRPr lang="ru-RU" sz="2000" b="1" dirty="0"/>
          </a:p>
          <a:p>
            <a:pPr lvl="0"/>
            <a:r>
              <a:rPr lang="ru-RU" sz="2000" b="1" dirty="0" smtClean="0"/>
              <a:t>- АО </a:t>
            </a:r>
            <a:r>
              <a:rPr lang="ru-RU" sz="2000" b="1" dirty="0"/>
              <a:t>«Красная Звезда», г. </a:t>
            </a:r>
            <a:r>
              <a:rPr lang="ru-RU" sz="2000" b="1" dirty="0" smtClean="0"/>
              <a:t>Москва</a:t>
            </a:r>
            <a:endParaRPr lang="en-US" sz="2000" b="1" dirty="0" smtClean="0"/>
          </a:p>
          <a:p>
            <a:r>
              <a:rPr lang="en-US" sz="2000" b="1" dirty="0" smtClean="0"/>
              <a:t>- </a:t>
            </a:r>
            <a:r>
              <a:rPr lang="ru-RU" sz="2000" b="1" dirty="0" smtClean="0"/>
              <a:t>Первая </a:t>
            </a:r>
            <a:r>
              <a:rPr lang="ru-RU" sz="2000" b="1" dirty="0"/>
              <a:t>Образцовая типография г. Москва</a:t>
            </a:r>
          </a:p>
          <a:p>
            <a:pPr lvl="0"/>
            <a:r>
              <a:rPr lang="en-US" sz="2000" b="1" dirty="0" smtClean="0"/>
              <a:t>- </a:t>
            </a:r>
            <a:r>
              <a:rPr lang="ru-RU" sz="2000" b="1" dirty="0" smtClean="0"/>
              <a:t>Типография </a:t>
            </a:r>
            <a:r>
              <a:rPr lang="en-US" sz="2000" b="1" dirty="0" err="1" smtClean="0"/>
              <a:t>VMGprint</a:t>
            </a:r>
            <a:r>
              <a:rPr lang="ru-RU" sz="2000" b="1" dirty="0" smtClean="0"/>
              <a:t>, </a:t>
            </a:r>
            <a:r>
              <a:rPr lang="ru-RU" sz="2000" b="1" dirty="0"/>
              <a:t>г. </a:t>
            </a:r>
            <a:r>
              <a:rPr lang="ru-RU" sz="2000" b="1" dirty="0" smtClean="0"/>
              <a:t>Подольск</a:t>
            </a:r>
            <a:endParaRPr lang="en-US" sz="2000" b="1" dirty="0"/>
          </a:p>
          <a:p>
            <a:r>
              <a:rPr lang="ru-RU" sz="2000" b="1" dirty="0" smtClean="0"/>
              <a:t>- «</a:t>
            </a:r>
            <a:r>
              <a:rPr lang="ru-RU" sz="2000" b="1" dirty="0" err="1" smtClean="0"/>
              <a:t>Прайм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Принт</a:t>
            </a:r>
            <a:r>
              <a:rPr lang="ru-RU" sz="2000" b="1" dirty="0" smtClean="0"/>
              <a:t> Москва», г. Долгопрудный </a:t>
            </a:r>
          </a:p>
          <a:p>
            <a:pPr lvl="0"/>
            <a:r>
              <a:rPr lang="en-US" sz="2000" b="1" dirty="0" smtClean="0"/>
              <a:t>- </a:t>
            </a:r>
            <a:r>
              <a:rPr lang="ru-RU" sz="2000" b="1" dirty="0" smtClean="0"/>
              <a:t>ПК «Экстра </a:t>
            </a:r>
            <a:r>
              <a:rPr lang="ru-RU" sz="2000" b="1" dirty="0"/>
              <a:t>М», г. Красногорск </a:t>
            </a:r>
          </a:p>
          <a:p>
            <a:pPr lvl="0"/>
            <a:r>
              <a:rPr lang="ru-RU" sz="2000" b="1" dirty="0" smtClean="0"/>
              <a:t>- Первый </a:t>
            </a:r>
            <a:r>
              <a:rPr lang="ru-RU" sz="2000" b="1" dirty="0"/>
              <a:t>полиграфический комбинат, г. Красногорск </a:t>
            </a:r>
            <a:endParaRPr lang="ru-RU" sz="2000" b="1" dirty="0" smtClean="0"/>
          </a:p>
          <a:p>
            <a:pPr lvl="0"/>
            <a:r>
              <a:rPr lang="ru-RU" sz="2000" b="1" dirty="0" smtClean="0"/>
              <a:t>- Подольская </a:t>
            </a:r>
            <a:r>
              <a:rPr lang="ru-RU" sz="2000" b="1" dirty="0"/>
              <a:t>фабрика офсетной печати, г. Подольск </a:t>
            </a:r>
            <a:endParaRPr lang="en-US" sz="2000" b="1" dirty="0"/>
          </a:p>
          <a:p>
            <a:pPr lvl="0"/>
            <a:r>
              <a:rPr lang="ru-RU" sz="2000" b="1" dirty="0" smtClean="0"/>
              <a:t>- Можайский </a:t>
            </a:r>
            <a:r>
              <a:rPr lang="ru-RU" sz="2000" b="1" dirty="0"/>
              <a:t>полиграфический комбинат, г. </a:t>
            </a:r>
            <a:r>
              <a:rPr lang="ru-RU" sz="2000" b="1" dirty="0" smtClean="0"/>
              <a:t>Можайск</a:t>
            </a:r>
          </a:p>
          <a:p>
            <a:pPr lvl="0"/>
            <a:r>
              <a:rPr lang="ru-RU" sz="2000" b="1" dirty="0" smtClean="0"/>
              <a:t>- Чеховский полиграфический комбинат, г. Чехов</a:t>
            </a:r>
          </a:p>
          <a:p>
            <a:r>
              <a:rPr lang="ru-RU" sz="2000" b="1" dirty="0" smtClean="0"/>
              <a:t>- ПО «Периодика», г. Москва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6876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Основные полиграфические предприятия московского </a:t>
            </a:r>
            <a:r>
              <a:rPr lang="ru-RU" sz="2400" b="1" dirty="0">
                <a:solidFill>
                  <a:srgbClr val="0039AC"/>
                </a:solidFill>
                <a:cs typeface="Aharoni" panose="02010803020104030203" pitchFamily="2" charset="-79"/>
              </a:rPr>
              <a:t>региона </a:t>
            </a:r>
            <a:r>
              <a:rPr lang="ru-RU" sz="2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(</a:t>
            </a:r>
            <a:r>
              <a:rPr lang="ru-RU" sz="2400" b="1" dirty="0">
                <a:solidFill>
                  <a:srgbClr val="0039AC"/>
                </a:solidFill>
                <a:cs typeface="Aharoni" panose="02010803020104030203" pitchFamily="2" charset="-79"/>
              </a:rPr>
              <a:t>газеты и журналы) </a:t>
            </a:r>
          </a:p>
        </p:txBody>
      </p:sp>
    </p:spTree>
    <p:extLst>
      <p:ext uri="{BB962C8B-B14F-4D97-AF65-F5344CB8AC3E}">
        <p14:creationId xmlns:p14="http://schemas.microsoft.com/office/powerpoint/2010/main" val="42667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27584" y="2498495"/>
          <a:ext cx="7728520" cy="3810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385"/>
                <a:gridCol w="1561962"/>
                <a:gridCol w="2576173"/>
              </a:tblGrid>
              <a:tr h="6480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Способы печати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Москва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Московская область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271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1. Офсетная плоская печать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49,6%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50,7%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71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2. Цифровая лазерная печать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40,5%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30,6%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71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3. Цифровая струйная печать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33,3%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32,5%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71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4. Флексографическая печать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10,8%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9,6%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71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5. Трафаретная печать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43,2%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33,8%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71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6. Тампопечать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18,4%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4,2%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1184501" y="1371880"/>
            <a:ext cx="67749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Способы печати, применяемые типографиями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Москвы и Московской области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948264" y="6381328"/>
            <a:ext cx="1710404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По данным МАП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82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96752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800" y="1196752"/>
            <a:ext cx="8917695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000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38826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Структура себестоимости печатной продукции</a:t>
            </a:r>
            <a:endParaRPr lang="ru-RU" sz="2400" b="1" dirty="0">
              <a:solidFill>
                <a:srgbClr val="0039AC"/>
              </a:solidFill>
              <a:cs typeface="Aharoni" panose="02010803020104030203" pitchFamily="2" charset="-79"/>
            </a:endParaRPr>
          </a:p>
        </p:txBody>
      </p:sp>
      <p:pic>
        <p:nvPicPr>
          <p:cNvPr id="7" name="Рисунок 8" descr="с6.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1"/>
          <a:stretch>
            <a:fillRect/>
          </a:stretch>
        </p:blipFill>
        <p:spPr bwMode="auto">
          <a:xfrm>
            <a:off x="899592" y="1844824"/>
            <a:ext cx="7752888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483127" y="6381328"/>
            <a:ext cx="2321148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По данным МАП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, ГИПП</a:t>
            </a:r>
          </a:p>
        </p:txBody>
      </p:sp>
    </p:spTree>
    <p:extLst>
      <p:ext uri="{BB962C8B-B14F-4D97-AF65-F5344CB8AC3E}">
        <p14:creationId xmlns:p14="http://schemas.microsoft.com/office/powerpoint/2010/main" val="48951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560" y="2681114"/>
            <a:ext cx="7920880" cy="707886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39AC"/>
                </a:solidFill>
                <a:cs typeface="Aharoni" panose="02010803020104030203" pitchFamily="2" charset="-79"/>
              </a:rPr>
              <a:t>Московский книжный рынок</a:t>
            </a:r>
            <a:endParaRPr lang="ru-RU" sz="4000" b="1" dirty="0">
              <a:solidFill>
                <a:srgbClr val="0039AC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1656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7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3975" y="1033399"/>
            <a:ext cx="8229600" cy="11001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b="1" dirty="0"/>
              <a:t>Мониторинг состояния печатного книгоиздания в Москве</a:t>
            </a:r>
            <a:r>
              <a:rPr lang="ru-RU" altLang="ru-RU" sz="2800" dirty="0"/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434" y="2189559"/>
            <a:ext cx="3095625" cy="4687888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600" dirty="0"/>
              <a:t>Москва – </a:t>
            </a:r>
            <a:br>
              <a:rPr lang="ru-RU" altLang="ru-RU" sz="1600" dirty="0"/>
            </a:br>
            <a:r>
              <a:rPr lang="ru-RU" altLang="ru-RU" sz="1600" dirty="0"/>
              <a:t>лидер книгоиздания РФ: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5</a:t>
            </a:r>
            <a:r>
              <a:rPr lang="en-US" altLang="ru-RU" sz="1600" b="1" dirty="0"/>
              <a:t>4</a:t>
            </a:r>
            <a:r>
              <a:rPr lang="ru-RU" altLang="ru-RU" sz="1600" b="1" dirty="0"/>
              <a:t>,</a:t>
            </a:r>
            <a:r>
              <a:rPr lang="en-US" altLang="ru-RU" sz="1600" b="1" dirty="0"/>
              <a:t>9</a:t>
            </a:r>
            <a:r>
              <a:rPr lang="ru-RU" altLang="ru-RU" sz="1600" b="1" dirty="0"/>
              <a:t>%</a:t>
            </a:r>
            <a:r>
              <a:rPr lang="ru-RU" altLang="ru-RU" sz="1600" dirty="0"/>
              <a:t> </a:t>
            </a:r>
            <a:r>
              <a:rPr lang="ru-RU" altLang="ru-RU" sz="1600" b="1" dirty="0"/>
              <a:t>наименований</a:t>
            </a:r>
            <a:r>
              <a:rPr lang="ru-RU" altLang="ru-RU" sz="1600" dirty="0"/>
              <a:t> (SKU)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8</a:t>
            </a:r>
            <a:r>
              <a:rPr lang="en-US" altLang="ru-RU" sz="1600" b="1" dirty="0"/>
              <a:t>3</a:t>
            </a:r>
            <a:r>
              <a:rPr lang="ru-RU" altLang="ru-RU" sz="1600" b="1" dirty="0"/>
              <a:t>,</a:t>
            </a:r>
            <a:r>
              <a:rPr lang="en-US" altLang="ru-RU" sz="1600" b="1" dirty="0"/>
              <a:t>9</a:t>
            </a:r>
            <a:r>
              <a:rPr lang="ru-RU" altLang="ru-RU" sz="1600" b="1" dirty="0"/>
              <a:t>%</a:t>
            </a:r>
            <a:r>
              <a:rPr lang="ru-RU" altLang="ru-RU" sz="1600" dirty="0"/>
              <a:t> </a:t>
            </a:r>
            <a:r>
              <a:rPr lang="ru-RU" altLang="ru-RU" sz="1600" b="1" dirty="0"/>
              <a:t>суммарного тиража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600" dirty="0"/>
              <a:t>книжного выпуска России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600" dirty="0"/>
          </a:p>
          <a:p>
            <a:pPr>
              <a:lnSpc>
                <a:spcPct val="80000"/>
              </a:lnSpc>
            </a:pPr>
            <a:r>
              <a:rPr lang="ru-RU" altLang="ru-RU" sz="1600" b="1" dirty="0"/>
              <a:t>снижение среднего тиража изданий, выпущенных в Москве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dirty="0"/>
              <a:t>	в I полугодии 2016 года – 5274 экз. (-5,3% к 2015)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600" b="1" dirty="0"/>
          </a:p>
          <a:p>
            <a:pPr>
              <a:lnSpc>
                <a:spcPct val="80000"/>
              </a:lnSpc>
            </a:pPr>
            <a:r>
              <a:rPr lang="ru-RU" altLang="ru-RU" sz="1600" b="1" dirty="0"/>
              <a:t>рост количества наименований, выпущенных в Москве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dirty="0"/>
              <a:t>	в I полугодии 2016 года – 32861</a:t>
            </a:r>
            <a:r>
              <a:rPr lang="en-US" altLang="ru-RU" sz="1600" dirty="0"/>
              <a:t> </a:t>
            </a:r>
            <a:r>
              <a:rPr lang="en-US" altLang="ru-RU" sz="1200" dirty="0"/>
              <a:t>SKU</a:t>
            </a:r>
            <a:r>
              <a:rPr lang="ru-RU" altLang="ru-RU" sz="1600" dirty="0"/>
              <a:t> (+12% к 2015)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600" dirty="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851920" y="5795843"/>
            <a:ext cx="2590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1200" b="1" dirty="0"/>
              <a:t>Книжная палата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744707" y="2172462"/>
            <a:ext cx="4967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b="1" dirty="0"/>
              <a:t>Динамика доли книгоиздания Москвы в суммарном выпуске книг в РФ, %</a:t>
            </a:r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28" y="2852737"/>
            <a:ext cx="5108575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992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7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1050" y="1276184"/>
            <a:ext cx="8229600" cy="8842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b="1" dirty="0"/>
              <a:t>Мониторинг состояния печатного книгоиздания в Москве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826" y="2296663"/>
            <a:ext cx="3671887" cy="4321075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Основные инвестиции московских издательств сосредоточены в трех сегментах –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      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художественная литература,                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                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		детская книга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                                  			учебная книга.</a:t>
            </a:r>
            <a:r>
              <a:rPr lang="ru-RU" altLang="ru-RU" sz="1800" b="1" dirty="0"/>
              <a:t>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    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b="1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Эти разделы обеспечили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>
                <a:solidFill>
                  <a:schemeClr val="bg2"/>
                </a:solidFill>
              </a:rPr>
              <a:t>	</a:t>
            </a:r>
            <a:r>
              <a:rPr lang="ru-RU" altLang="ru-RU" sz="1800" b="1" dirty="0"/>
              <a:t>61,4% наименований и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	78,3% тиража суммарного книжного выпуска столицы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b="1" dirty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779837" y="2136423"/>
            <a:ext cx="50419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b="1" dirty="0"/>
              <a:t>Структура выпуска книг по целевому назначению в Москве в </a:t>
            </a:r>
            <a:r>
              <a:rPr lang="en-US" altLang="ru-RU" b="1" dirty="0"/>
              <a:t>I</a:t>
            </a:r>
            <a:r>
              <a:rPr lang="ru-RU" altLang="ru-RU" b="1" dirty="0"/>
              <a:t> полугодии 2016, </a:t>
            </a:r>
            <a:r>
              <a:rPr lang="ru-RU" altLang="ru-RU" sz="1200" b="1" i="1" dirty="0"/>
              <a:t>(доля в суммарном тираже) 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910688" y="6380163"/>
            <a:ext cx="2590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1200" b="1" dirty="0"/>
              <a:t>Книжная палата</a:t>
            </a:r>
          </a:p>
        </p:txBody>
      </p:sp>
      <p:pic>
        <p:nvPicPr>
          <p:cNvPr id="1230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r="20453"/>
          <a:stretch>
            <a:fillRect/>
          </a:stretch>
        </p:blipFill>
        <p:spPr bwMode="auto">
          <a:xfrm>
            <a:off x="3996531" y="2970213"/>
            <a:ext cx="4608513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898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7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77019" y="1056482"/>
            <a:ext cx="8229600" cy="10080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b="1" dirty="0"/>
              <a:t>Мониторинг состояния печатного книгоиздания в Москве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364" y="2010111"/>
            <a:ext cx="3960812" cy="4176042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dirty="0"/>
              <a:t>Статистика выпуска печатных изданий свидетельствует о серьезном усилении монопольных трендов в книгоиздании Москвы, отводя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5</a:t>
            </a:r>
            <a:r>
              <a:rPr lang="ru-RU" altLang="ru-RU" sz="1800" dirty="0"/>
              <a:t> (пяти) ведущим издательствам</a:t>
            </a:r>
            <a:r>
              <a:rPr lang="ru-RU" altLang="ru-RU" sz="1800" b="1" dirty="0"/>
              <a:t>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dirty="0"/>
              <a:t>в I полугодии 2016 года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dirty="0"/>
          </a:p>
          <a:p>
            <a:pPr>
              <a:lnSpc>
                <a:spcPct val="80000"/>
              </a:lnSpc>
            </a:pPr>
            <a:r>
              <a:rPr lang="ru-RU" altLang="ru-RU" sz="1800" b="1" dirty="0"/>
              <a:t>по числу выпущенных названий – 34,26%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	</a:t>
            </a:r>
            <a:r>
              <a:rPr lang="ru-RU" altLang="ru-RU" sz="1600" i="1" dirty="0"/>
              <a:t>(28,93% в </a:t>
            </a:r>
            <a:r>
              <a:rPr lang="en-US" altLang="ru-RU" sz="1600" i="1" dirty="0"/>
              <a:t>I</a:t>
            </a:r>
            <a:r>
              <a:rPr lang="ru-RU" altLang="ru-RU" sz="1600" i="1" dirty="0"/>
              <a:t> полугодии 2015 г.)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i="1" dirty="0"/>
          </a:p>
          <a:p>
            <a:pPr>
              <a:lnSpc>
                <a:spcPct val="90000"/>
              </a:lnSpc>
            </a:pPr>
            <a:r>
              <a:rPr lang="ru-RU" altLang="ru-RU" sz="1800" b="1" dirty="0"/>
              <a:t>по суммарному тиражу – 47,4%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600" i="1" dirty="0"/>
              <a:t>	(46,5% в </a:t>
            </a:r>
            <a:r>
              <a:rPr lang="en-US" altLang="ru-RU" sz="1600" i="1" dirty="0"/>
              <a:t>I</a:t>
            </a:r>
            <a:r>
              <a:rPr lang="ru-RU" altLang="ru-RU" sz="1600" i="1" dirty="0"/>
              <a:t> полугодии 2015 г.)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	</a:t>
            </a:r>
            <a:r>
              <a:rPr lang="ru-RU" altLang="ru-RU" sz="1800" dirty="0"/>
              <a:t>общего московского выпуска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4859339" y="1913732"/>
            <a:ext cx="4105274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b="1" dirty="0"/>
              <a:t>Доли ведущих издательств в суммарном тираже вышедших в Москве книг </a:t>
            </a:r>
            <a:r>
              <a:rPr lang="ru-RU" altLang="ru-RU" b="1" dirty="0" smtClean="0"/>
              <a:t>в </a:t>
            </a:r>
            <a:r>
              <a:rPr lang="ru-RU" altLang="ru-RU" b="1" dirty="0"/>
              <a:t>I полугодии 2016г.,  %</a:t>
            </a:r>
            <a:endParaRPr lang="ru-RU" altLang="ru-RU" sz="1400" b="1" dirty="0">
              <a:solidFill>
                <a:srgbClr val="CC0000"/>
              </a:solidFill>
            </a:endParaRP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3969837" y="6426200"/>
            <a:ext cx="2590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1200" b="1" dirty="0"/>
              <a:t>Книжная палата</a:t>
            </a:r>
          </a:p>
        </p:txBody>
      </p:sp>
      <p:grpSp>
        <p:nvGrpSpPr>
          <p:cNvPr id="48142" name="Group 14"/>
          <p:cNvGrpSpPr>
            <a:grpSpLocks/>
          </p:cNvGrpSpPr>
          <p:nvPr/>
        </p:nvGrpSpPr>
        <p:grpSpPr bwMode="auto">
          <a:xfrm>
            <a:off x="3995738" y="2758281"/>
            <a:ext cx="5003800" cy="3746500"/>
            <a:chOff x="2517" y="1389"/>
            <a:chExt cx="3152" cy="2360"/>
          </a:xfrm>
        </p:grpSpPr>
        <p:pic>
          <p:nvPicPr>
            <p:cNvPr id="48140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13" t="9598" r="10873"/>
            <a:stretch>
              <a:fillRect/>
            </a:stretch>
          </p:blipFill>
          <p:spPr bwMode="auto">
            <a:xfrm>
              <a:off x="2562" y="1434"/>
              <a:ext cx="3107" cy="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41" name="Rectangle 13"/>
            <p:cNvSpPr>
              <a:spLocks noChangeArrowheads="1"/>
            </p:cNvSpPr>
            <p:nvPr/>
          </p:nvSpPr>
          <p:spPr bwMode="auto">
            <a:xfrm>
              <a:off x="2517" y="1389"/>
              <a:ext cx="499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01497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0882" y="1196752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Издательская программа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9386" y="2007999"/>
            <a:ext cx="849309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Основные </a:t>
            </a:r>
            <a:r>
              <a:rPr lang="ru-RU" b="1" dirty="0" smtClean="0"/>
              <a:t>цели </a:t>
            </a:r>
            <a:r>
              <a:rPr lang="ru-RU" b="1" dirty="0"/>
              <a:t>и </a:t>
            </a:r>
            <a:r>
              <a:rPr lang="ru-RU" b="1" dirty="0" smtClean="0"/>
              <a:t>задачи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r>
              <a:rPr lang="ru-RU" dirty="0" smtClean="0"/>
              <a:t>- поддержка </a:t>
            </a:r>
            <a:r>
              <a:rPr lang="ru-RU" dirty="0"/>
              <a:t>выхода в свет произведений интеллектуальной и социально значимой книжной и мультимедийной продукции о Москве, разноплановых социально-ориентированных изданий о Москве и москвичах, отражающих многообразие культурной, научной и общественной жизни города, служащих сохранению национального достояния, традиций и преемственность поколений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- безвозмездная </a:t>
            </a:r>
            <a:r>
              <a:rPr lang="ru-RU" dirty="0"/>
              <a:t>передача части тиражей выпускаемой продукции в фонды публичных городских, школьных и вузовских библиотек тиражей вышедшей продукции для широких кругов читательской аудитории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- продвижение вышедшей продукции и формирование из нее экспозиций для представления Москвы на книжных выставках и мероприятиях книжной отрасли в России и за рубежом.</a:t>
            </a:r>
          </a:p>
        </p:txBody>
      </p:sp>
    </p:spTree>
    <p:extLst>
      <p:ext uri="{BB962C8B-B14F-4D97-AF65-F5344CB8AC3E}">
        <p14:creationId xmlns:p14="http://schemas.microsoft.com/office/powerpoint/2010/main" val="403112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04" name="Picture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0" r="13004"/>
          <a:stretch>
            <a:fillRect/>
          </a:stretch>
        </p:blipFill>
        <p:spPr bwMode="auto">
          <a:xfrm>
            <a:off x="413156" y="2827102"/>
            <a:ext cx="5472112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6923" y="1010845"/>
            <a:ext cx="8229600" cy="11715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b="1" dirty="0"/>
              <a:t>Мониторинг состояния печатного книгоиздания в Москве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241835"/>
            <a:ext cx="7777162" cy="6477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Доли каналов сбыта в общем объеме реализации издательств*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в Московском регионе в </a:t>
            </a:r>
            <a:r>
              <a:rPr lang="en-US" altLang="ru-RU" sz="1800" b="1" dirty="0"/>
              <a:t>I</a:t>
            </a:r>
            <a:r>
              <a:rPr lang="ru-RU" altLang="ru-RU" sz="1800" b="1" dirty="0"/>
              <a:t> полугодии 2016 </a:t>
            </a:r>
            <a:r>
              <a:rPr lang="ru-RU" altLang="ru-RU" sz="1800" b="1" dirty="0">
                <a:solidFill>
                  <a:srgbClr val="CC0000"/>
                </a:solidFill>
              </a:rPr>
              <a:t>(2015)</a:t>
            </a:r>
            <a:r>
              <a:rPr lang="ru-RU" altLang="ru-RU" sz="1800" b="1" dirty="0"/>
              <a:t> гг.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95288" y="6523430"/>
            <a:ext cx="48244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1200" b="1" dirty="0"/>
              <a:t>Экспертный опрос издательств Москвы, сентябрь 2016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6948487" y="2941469"/>
            <a:ext cx="1692275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1200" b="1" dirty="0"/>
              <a:t>* Исключая издательства, специализирован-</a:t>
            </a:r>
            <a:r>
              <a:rPr lang="ru-RU" altLang="ru-RU" sz="1200" b="1" dirty="0" err="1"/>
              <a:t>ные</a:t>
            </a:r>
            <a:r>
              <a:rPr lang="ru-RU" altLang="ru-RU" sz="1200" b="1" dirty="0"/>
              <a:t> на выпуске учебных и учебно-методических изданий для общеобразовательной школы</a:t>
            </a:r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6948487" y="5037523"/>
            <a:ext cx="1800225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1200" b="1" dirty="0"/>
              <a:t>В 2016 году значительный рост партнерских программ с к/т сетями и интернет-магазинами </a:t>
            </a:r>
            <a:r>
              <a:rPr lang="en-US" altLang="ru-RU" sz="1200" b="1" dirty="0"/>
              <a:t>Labirint.ru</a:t>
            </a:r>
            <a:r>
              <a:rPr lang="ru-RU" altLang="ru-RU" sz="1200" b="1" dirty="0"/>
              <a:t>, </a:t>
            </a:r>
            <a:r>
              <a:rPr lang="en-US" altLang="ru-RU" sz="1200" b="1" dirty="0"/>
              <a:t>MyShop.ru</a:t>
            </a:r>
            <a:r>
              <a:rPr lang="ru-RU" altLang="ru-RU" sz="1200" b="1" dirty="0"/>
              <a:t>, </a:t>
            </a:r>
            <a:r>
              <a:rPr lang="en-US" altLang="ru-RU" sz="1200" b="1" dirty="0"/>
              <a:t>Read.ru</a:t>
            </a:r>
            <a:r>
              <a:rPr lang="ru-RU" altLang="ru-RU" sz="1200" b="1" dirty="0"/>
              <a:t>, </a:t>
            </a:r>
            <a:r>
              <a:rPr lang="ru-RU" altLang="ru-RU" sz="1200" b="1" dirty="0" err="1"/>
              <a:t>Wildberries</a:t>
            </a:r>
            <a:r>
              <a:rPr lang="ru-RU" altLang="ru-RU" sz="1200" dirty="0"/>
              <a:t> </a:t>
            </a:r>
            <a:r>
              <a:rPr lang="ru-RU" altLang="ru-RU" sz="1200" b="1" dirty="0"/>
              <a:t> и пр.</a:t>
            </a:r>
          </a:p>
        </p:txBody>
      </p:sp>
      <p:sp>
        <p:nvSpPr>
          <p:cNvPr id="15403" name="AutoShape 43"/>
          <p:cNvSpPr>
            <a:spLocks noChangeArrowheads="1"/>
          </p:cNvSpPr>
          <p:nvPr/>
        </p:nvSpPr>
        <p:spPr bwMode="auto">
          <a:xfrm>
            <a:off x="5219700" y="5383722"/>
            <a:ext cx="1728787" cy="792163"/>
          </a:xfrm>
          <a:prstGeom prst="leftArrow">
            <a:avLst>
              <a:gd name="adj1" fmla="val 50000"/>
              <a:gd name="adj2" fmla="val 5455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854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307270"/>
            <a:ext cx="8229600" cy="863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b="1" dirty="0"/>
              <a:t>Мониторинг обеспеченности населения Москвы торговыми площадями объектов распространения книжных изданий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4048" y="3228975"/>
            <a:ext cx="3960812" cy="1150938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ru-RU" altLang="ru-RU" sz="1800" b="1" dirty="0"/>
              <a:t>География распределения 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217</a:t>
            </a:r>
            <a:r>
              <a:rPr lang="en-US" altLang="ru-RU" sz="1800" b="1" dirty="0"/>
              <a:t> </a:t>
            </a:r>
            <a:r>
              <a:rPr lang="ru-RU" altLang="ru-RU" sz="1800" b="1" dirty="0"/>
              <a:t>книжных магазинов 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по АО Москвы </a:t>
            </a: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5824983" y="5980113"/>
            <a:ext cx="331901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ru-RU" altLang="ru-RU" sz="1200" b="1" dirty="0"/>
              <a:t>Данные Мониторинга, сентябрь 2016</a:t>
            </a:r>
            <a:r>
              <a:rPr lang="en-US" altLang="ru-RU" sz="1200" b="1" dirty="0"/>
              <a:t>|</a:t>
            </a:r>
            <a:r>
              <a:rPr lang="ru-RU" altLang="ru-RU" sz="1200" b="1" dirty="0">
                <a:solidFill>
                  <a:srgbClr val="CC0000"/>
                </a:solidFill>
              </a:rPr>
              <a:t>2015 </a:t>
            </a:r>
            <a:r>
              <a:rPr lang="ru-RU" altLang="ru-RU" sz="1200" b="1" dirty="0"/>
              <a:t>гг.</a:t>
            </a:r>
            <a:r>
              <a:rPr lang="ru-RU" altLang="ru-RU" sz="1200" dirty="0"/>
              <a:t> </a:t>
            </a:r>
          </a:p>
        </p:txBody>
      </p:sp>
      <p:pic>
        <p:nvPicPr>
          <p:cNvPr id="1095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3" r="15123"/>
          <a:stretch>
            <a:fillRect/>
          </a:stretch>
        </p:blipFill>
        <p:spPr bwMode="auto">
          <a:xfrm>
            <a:off x="497333" y="2517775"/>
            <a:ext cx="5327650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434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35650" y="1123777"/>
            <a:ext cx="8229600" cy="10810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b="1" dirty="0"/>
              <a:t>Мониторинг обеспеченности населения Москвы торговыми площадями объектов распространения книжных изданий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395288" y="2204864"/>
            <a:ext cx="87487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1600" b="1" dirty="0"/>
              <a:t>Расчетный показатель обеспеченности населения Москвы книжными магазинами </a:t>
            </a:r>
          </a:p>
          <a:p>
            <a:r>
              <a:rPr lang="ru-RU" altLang="ru-RU" sz="1600" b="1" dirty="0"/>
              <a:t>составляет 1:55165 </a:t>
            </a:r>
            <a:r>
              <a:rPr lang="ru-RU" altLang="ru-RU" sz="1600" b="1" dirty="0">
                <a:solidFill>
                  <a:srgbClr val="CC0000"/>
                </a:solidFill>
              </a:rPr>
              <a:t>(один магазин на 55 тыс. жителей)</a:t>
            </a:r>
            <a:r>
              <a:rPr lang="ru-RU" altLang="ru-RU" sz="1600" dirty="0">
                <a:solidFill>
                  <a:srgbClr val="CC0000"/>
                </a:solidFill>
              </a:rPr>
              <a:t> </a:t>
            </a:r>
          </a:p>
        </p:txBody>
      </p:sp>
      <p:graphicFrame>
        <p:nvGraphicFramePr>
          <p:cNvPr id="110597" name="Group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667405733"/>
              </p:ext>
            </p:extLst>
          </p:nvPr>
        </p:nvGraphicFramePr>
        <p:xfrm>
          <a:off x="435650" y="2924944"/>
          <a:ext cx="8280400" cy="3657600"/>
        </p:xfrm>
        <a:graphic>
          <a:graphicData uri="http://schemas.openxmlformats.org/drawingml/2006/table">
            <a:tbl>
              <a:tblPr/>
              <a:tblGrid>
                <a:gridCol w="2989262"/>
                <a:gridCol w="3060700"/>
                <a:gridCol w="2230438"/>
              </a:tblGrid>
              <a:tr h="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B4FE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обеспеченности книжными магазинами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(магазин : кол-во жителей)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B4FE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Суммарная торговая площадь, выделенная под книги, кв. м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4B4FE"/>
                    </a:solidFill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Южный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1:48316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5461,18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Юго-Западный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1:55789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4027,80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Троицкий и Новомосковский АО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1:41244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771,50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Западный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1:77466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2845,37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Северо-Западный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1:59972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2464,96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Северный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1:47100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3802,18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Зеленоградский АО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1:56619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370,10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Северо-Восточный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1:86700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2579,82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Восточный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1:67164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3065,06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Юго-Восточный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1:111558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2692,29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Центральный АО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1:18808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7638,17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335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21013"/>
            <a:ext cx="8229600" cy="936625"/>
          </a:xfrm>
        </p:spPr>
        <p:txBody>
          <a:bodyPr/>
          <a:lstStyle/>
          <a:p>
            <a:r>
              <a:rPr lang="ru-RU" altLang="ru-RU" sz="2000" b="1" dirty="0"/>
              <a:t>Мониторинг обеспеченности населения Москвы торговыми площадями объектов распространения книжных изданий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6237288"/>
            <a:ext cx="6372225" cy="431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1600" b="1"/>
              <a:t>ТОП-10 ключевых книжных магазинов Москвы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442119" y="1904267"/>
            <a:ext cx="8135938" cy="97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  <a:spcBef>
                <a:spcPct val="30000"/>
              </a:spcBef>
            </a:pPr>
            <a:r>
              <a:rPr lang="ru-RU" altLang="ru-RU" sz="1400" dirty="0"/>
              <a:t>На территории всех АО Москвы по состоянию на сентябрь 2016 года суммарно расположено </a:t>
            </a:r>
          </a:p>
          <a:p>
            <a:pPr algn="l">
              <a:lnSpc>
                <a:spcPct val="80000"/>
              </a:lnSpc>
              <a:spcBef>
                <a:spcPct val="30000"/>
              </a:spcBef>
            </a:pPr>
            <a:r>
              <a:rPr lang="ru-RU" altLang="ru-RU" sz="1400" b="1" dirty="0"/>
              <a:t>217 </a:t>
            </a:r>
            <a:r>
              <a:rPr lang="ru-RU" altLang="ru-RU" sz="1400" dirty="0"/>
              <a:t>книжных магазинов; </a:t>
            </a:r>
            <a:r>
              <a:rPr lang="ru-RU" altLang="ru-RU" sz="1400" dirty="0" smtClean="0"/>
              <a:t>около </a:t>
            </a:r>
            <a:r>
              <a:rPr lang="ru-RU" altLang="ru-RU" sz="1400" b="1" dirty="0" smtClean="0"/>
              <a:t>1500</a:t>
            </a:r>
            <a:r>
              <a:rPr lang="ru-RU" altLang="ru-RU" sz="1400" dirty="0" smtClean="0"/>
              <a:t> </a:t>
            </a:r>
            <a:r>
              <a:rPr lang="ru-RU" altLang="ru-RU" sz="1400" dirty="0"/>
              <a:t>киосков со специализацией «печать»; </a:t>
            </a:r>
          </a:p>
          <a:p>
            <a:pPr algn="l">
              <a:lnSpc>
                <a:spcPct val="80000"/>
              </a:lnSpc>
              <a:spcBef>
                <a:spcPct val="30000"/>
              </a:spcBef>
            </a:pPr>
            <a:r>
              <a:rPr lang="ru-RU" altLang="ru-RU" sz="1400" b="1" dirty="0"/>
              <a:t>666</a:t>
            </a:r>
            <a:r>
              <a:rPr lang="ru-RU" altLang="ru-RU" sz="1400" dirty="0"/>
              <a:t> площадок </a:t>
            </a:r>
            <a:r>
              <a:rPr lang="en-US" altLang="ru-RU" sz="1400" dirty="0"/>
              <a:t>FMCG</a:t>
            </a:r>
            <a:r>
              <a:rPr lang="ru-RU" altLang="ru-RU" sz="1400" dirty="0"/>
              <a:t>- и «детского» ритейла с присутствием книг в ассортименте; </a:t>
            </a:r>
          </a:p>
          <a:p>
            <a:pPr algn="l">
              <a:lnSpc>
                <a:spcPct val="80000"/>
              </a:lnSpc>
              <a:spcBef>
                <a:spcPct val="30000"/>
              </a:spcBef>
            </a:pPr>
            <a:r>
              <a:rPr lang="ru-RU" altLang="ru-RU" sz="1400" b="1" dirty="0"/>
              <a:t>697</a:t>
            </a:r>
            <a:r>
              <a:rPr lang="ru-RU" altLang="ru-RU" sz="1400" dirty="0"/>
              <a:t> пунктов выдачи заказов интернет-магазинов </a:t>
            </a:r>
            <a:r>
              <a:rPr lang="en-US" altLang="ru-RU" sz="1400" dirty="0" err="1"/>
              <a:t>Labirint</a:t>
            </a:r>
            <a:r>
              <a:rPr lang="ru-RU" altLang="ru-RU" sz="1400" dirty="0"/>
              <a:t>, </a:t>
            </a:r>
            <a:r>
              <a:rPr lang="en-US" altLang="ru-RU" sz="1400" dirty="0"/>
              <a:t>OZON</a:t>
            </a:r>
            <a:r>
              <a:rPr lang="ru-RU" altLang="ru-RU" sz="1400" dirty="0"/>
              <a:t>, </a:t>
            </a:r>
            <a:r>
              <a:rPr lang="en-US" altLang="ru-RU" sz="1400" dirty="0"/>
              <a:t>My</a:t>
            </a:r>
            <a:r>
              <a:rPr lang="ru-RU" altLang="ru-RU" sz="1400" dirty="0"/>
              <a:t>-</a:t>
            </a:r>
            <a:r>
              <a:rPr lang="en-US" altLang="ru-RU" sz="1400" dirty="0"/>
              <a:t>shop</a:t>
            </a:r>
            <a:r>
              <a:rPr lang="ru-RU" altLang="ru-RU" sz="1400" dirty="0"/>
              <a:t>, </a:t>
            </a:r>
            <a:r>
              <a:rPr lang="en-US" altLang="ru-RU" sz="1400" dirty="0"/>
              <a:t>Read</a:t>
            </a:r>
            <a:r>
              <a:rPr lang="ru-RU" altLang="ru-RU" sz="1400" dirty="0"/>
              <a:t>.</a:t>
            </a:r>
            <a:r>
              <a:rPr lang="en-US" altLang="ru-RU" sz="1400" dirty="0" err="1"/>
              <a:t>ru</a:t>
            </a:r>
            <a:r>
              <a:rPr lang="ru-RU" altLang="ru-RU" sz="1400" dirty="0"/>
              <a:t>, </a:t>
            </a:r>
            <a:r>
              <a:rPr lang="ru-RU" altLang="ru-RU" sz="1400" dirty="0" err="1"/>
              <a:t>Книга.ру</a:t>
            </a:r>
            <a:r>
              <a:rPr lang="ru-RU" altLang="ru-RU" sz="1400" dirty="0"/>
              <a:t> </a:t>
            </a: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179388" y="3009306"/>
            <a:ext cx="87137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altLang="ru-RU" sz="2000" dirty="0"/>
              <a:t>1 объект на 4600 жителей Москвы </a:t>
            </a:r>
          </a:p>
          <a:p>
            <a:pPr algn="r">
              <a:lnSpc>
                <a:spcPct val="80000"/>
              </a:lnSpc>
            </a:pPr>
            <a:r>
              <a:rPr lang="ru-RU" altLang="ru-RU" sz="2000" dirty="0"/>
              <a:t>уровень территориальной доступности – 1 объект в пределах 0,99 км²  </a:t>
            </a:r>
          </a:p>
        </p:txBody>
      </p:sp>
      <p:grpSp>
        <p:nvGrpSpPr>
          <p:cNvPr id="108551" name="Group 7"/>
          <p:cNvGrpSpPr>
            <a:grpSpLocks/>
          </p:cNvGrpSpPr>
          <p:nvPr/>
        </p:nvGrpSpPr>
        <p:grpSpPr bwMode="auto">
          <a:xfrm>
            <a:off x="395288" y="3612490"/>
            <a:ext cx="8353425" cy="2769260"/>
            <a:chOff x="249" y="2069"/>
            <a:chExt cx="5262" cy="1951"/>
          </a:xfrm>
        </p:grpSpPr>
        <p:sp>
          <p:nvSpPr>
            <p:cNvPr id="108552" name="Oval 8"/>
            <p:cNvSpPr>
              <a:spLocks noChangeArrowheads="1"/>
            </p:cNvSpPr>
            <p:nvPr/>
          </p:nvSpPr>
          <p:spPr bwMode="auto">
            <a:xfrm>
              <a:off x="385" y="2840"/>
              <a:ext cx="998" cy="955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Московский </a:t>
              </a:r>
            </a:p>
            <a:p>
              <a:r>
                <a:rPr lang="ru-RU" altLang="ru-RU" sz="1400" b="1"/>
                <a:t>Дом книги</a:t>
              </a:r>
            </a:p>
            <a:p>
              <a:r>
                <a:rPr lang="ru-RU" altLang="ru-RU" sz="1400" b="1"/>
                <a:t>на Арбате</a:t>
              </a:r>
            </a:p>
            <a:p>
              <a:r>
                <a:rPr lang="ru-RU" altLang="ru-RU" sz="1400" b="1"/>
                <a:t>155000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108553" name="Oval 9"/>
            <p:cNvSpPr>
              <a:spLocks noChangeArrowheads="1"/>
            </p:cNvSpPr>
            <p:nvPr/>
          </p:nvSpPr>
          <p:spPr bwMode="auto">
            <a:xfrm>
              <a:off x="2653" y="2795"/>
              <a:ext cx="816" cy="768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ТДК </a:t>
              </a:r>
            </a:p>
            <a:p>
              <a:r>
                <a:rPr lang="ru-RU" altLang="ru-RU" sz="1400" b="1"/>
                <a:t>МОСКВА </a:t>
              </a:r>
            </a:p>
            <a:p>
              <a:r>
                <a:rPr lang="en-US" altLang="ru-RU" sz="1400" b="1"/>
                <a:t>3</a:t>
              </a:r>
              <a:r>
                <a:rPr lang="ru-RU" altLang="ru-RU" sz="1400" b="1"/>
                <a:t>0000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108554" name="Oval 10"/>
            <p:cNvSpPr>
              <a:spLocks noChangeArrowheads="1"/>
            </p:cNvSpPr>
            <p:nvPr/>
          </p:nvSpPr>
          <p:spPr bwMode="auto">
            <a:xfrm>
              <a:off x="3470" y="2251"/>
              <a:ext cx="907" cy="884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Новый </a:t>
              </a:r>
            </a:p>
            <a:p>
              <a:r>
                <a:rPr lang="ru-RU" altLang="ru-RU" sz="1400" b="1"/>
                <a:t>книжный</a:t>
              </a:r>
            </a:p>
            <a:p>
              <a:r>
                <a:rPr lang="ru-RU" altLang="ru-RU" sz="1400" b="1"/>
                <a:t>Кузьминки</a:t>
              </a:r>
            </a:p>
            <a:p>
              <a:r>
                <a:rPr lang="ru-RU" altLang="ru-RU" sz="1400" b="1"/>
                <a:t>88000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108555" name="Oval 11"/>
            <p:cNvSpPr>
              <a:spLocks noChangeArrowheads="1"/>
            </p:cNvSpPr>
            <p:nvPr/>
          </p:nvSpPr>
          <p:spPr bwMode="auto">
            <a:xfrm>
              <a:off x="1338" y="2296"/>
              <a:ext cx="924" cy="884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 dirty="0"/>
                <a:t>Читай-город </a:t>
              </a:r>
            </a:p>
            <a:p>
              <a:r>
                <a:rPr lang="ru-RU" altLang="ru-RU" sz="1400" b="1" dirty="0"/>
                <a:t>в ТЦ «Южный» </a:t>
              </a:r>
            </a:p>
            <a:p>
              <a:r>
                <a:rPr lang="ru-RU" altLang="ru-RU" sz="1400" b="1" dirty="0"/>
                <a:t>77400 </a:t>
              </a:r>
              <a:r>
                <a:rPr lang="en-US" altLang="ru-RU" sz="1400" b="1" dirty="0"/>
                <a:t>SKU</a:t>
              </a:r>
              <a:endParaRPr lang="ru-RU" altLang="ru-RU" sz="1400" b="1" dirty="0"/>
            </a:p>
          </p:txBody>
        </p:sp>
        <p:sp>
          <p:nvSpPr>
            <p:cNvPr id="108556" name="Oval 12"/>
            <p:cNvSpPr>
              <a:spLocks noChangeArrowheads="1"/>
            </p:cNvSpPr>
            <p:nvPr/>
          </p:nvSpPr>
          <p:spPr bwMode="auto">
            <a:xfrm>
              <a:off x="4604" y="2840"/>
              <a:ext cx="888" cy="849"/>
            </a:xfrm>
            <a:prstGeom prst="ellipse">
              <a:avLst/>
            </a:prstGeom>
            <a:solidFill>
              <a:srgbClr val="BDDEF5"/>
            </a:solidFill>
            <a:ln w="9525">
              <a:solidFill>
                <a:srgbClr val="BDDE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400" b="1"/>
                <a:t>ТД </a:t>
              </a:r>
            </a:p>
            <a:p>
              <a:r>
                <a:rPr lang="ru-RU" altLang="ru-RU" sz="1400" b="1"/>
                <a:t>Библио-Глобус</a:t>
              </a:r>
            </a:p>
            <a:p>
              <a:r>
                <a:rPr lang="ru-RU" altLang="ru-RU" sz="1400" b="1"/>
                <a:t>102000 </a:t>
              </a:r>
              <a:r>
                <a:rPr lang="en-US" altLang="ru-RU" sz="1400" b="1"/>
                <a:t>SKU</a:t>
              </a:r>
              <a:endParaRPr lang="ru-RU" altLang="ru-RU" sz="1400" b="1"/>
            </a:p>
          </p:txBody>
        </p:sp>
        <p:sp>
          <p:nvSpPr>
            <p:cNvPr id="108557" name="AutoShape 13"/>
            <p:cNvSpPr>
              <a:spLocks noChangeArrowheads="1"/>
            </p:cNvSpPr>
            <p:nvPr/>
          </p:nvSpPr>
          <p:spPr bwMode="auto">
            <a:xfrm>
              <a:off x="249" y="2115"/>
              <a:ext cx="1043" cy="771"/>
            </a:xfrm>
            <a:prstGeom prst="flowChartMultidocumen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200" b="1" dirty="0"/>
                <a:t>Новый книжный</a:t>
              </a:r>
            </a:p>
            <a:p>
              <a:r>
                <a:rPr lang="ru-RU" altLang="ru-RU" sz="1200" b="1" dirty="0"/>
                <a:t>в ТЦ «Садовая </a:t>
              </a:r>
            </a:p>
            <a:p>
              <a:r>
                <a:rPr lang="ru-RU" altLang="ru-RU" sz="1200" b="1" dirty="0"/>
                <a:t>галерея»</a:t>
              </a:r>
            </a:p>
            <a:p>
              <a:r>
                <a:rPr lang="en-US" altLang="ru-RU" sz="1200" b="1" dirty="0"/>
                <a:t>10</a:t>
              </a:r>
              <a:r>
                <a:rPr lang="ru-RU" altLang="ru-RU" sz="1200" b="1" dirty="0"/>
                <a:t>0000 </a:t>
              </a:r>
              <a:r>
                <a:rPr lang="en-US" altLang="ru-RU" sz="1200" b="1" dirty="0"/>
                <a:t>SKU</a:t>
              </a:r>
              <a:endParaRPr lang="ru-RU" altLang="ru-RU" sz="1200" b="1" dirty="0"/>
            </a:p>
          </p:txBody>
        </p:sp>
        <p:sp>
          <p:nvSpPr>
            <p:cNvPr id="108558" name="AutoShape 14"/>
            <p:cNvSpPr>
              <a:spLocks noChangeArrowheads="1"/>
            </p:cNvSpPr>
            <p:nvPr/>
          </p:nvSpPr>
          <p:spPr bwMode="auto">
            <a:xfrm>
              <a:off x="2336" y="2115"/>
              <a:ext cx="1043" cy="771"/>
            </a:xfrm>
            <a:prstGeom prst="flowChartMultidocumen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200" b="1" dirty="0"/>
                <a:t>Дом книги </a:t>
              </a:r>
            </a:p>
            <a:p>
              <a:r>
                <a:rPr lang="ru-RU" altLang="ru-RU" sz="1200" b="1" dirty="0"/>
                <a:t>на Преображенке</a:t>
              </a:r>
            </a:p>
            <a:p>
              <a:r>
                <a:rPr lang="ru-RU" altLang="ru-RU" sz="1200" b="1" dirty="0"/>
                <a:t>24000 </a:t>
              </a:r>
              <a:r>
                <a:rPr lang="en-US" altLang="ru-RU" sz="1200" b="1" dirty="0"/>
                <a:t>SKU</a:t>
              </a:r>
              <a:endParaRPr lang="ru-RU" altLang="ru-RU" sz="1200" b="1" dirty="0"/>
            </a:p>
            <a:p>
              <a:endParaRPr lang="ru-RU" altLang="ru-RU" sz="1200" b="1" dirty="0"/>
            </a:p>
          </p:txBody>
        </p:sp>
        <p:sp>
          <p:nvSpPr>
            <p:cNvPr id="108559" name="AutoShape 15"/>
            <p:cNvSpPr>
              <a:spLocks noChangeArrowheads="1"/>
            </p:cNvSpPr>
            <p:nvPr/>
          </p:nvSpPr>
          <p:spPr bwMode="auto">
            <a:xfrm>
              <a:off x="1565" y="3067"/>
              <a:ext cx="1043" cy="771"/>
            </a:xfrm>
            <a:prstGeom prst="flowChartMultidocumen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200" b="1" dirty="0"/>
                <a:t>Дом книги </a:t>
              </a:r>
            </a:p>
            <a:p>
              <a:r>
                <a:rPr lang="ru-RU" altLang="ru-RU" sz="1200" b="1" dirty="0"/>
                <a:t>в Медведково</a:t>
              </a:r>
            </a:p>
            <a:p>
              <a:r>
                <a:rPr lang="en-US" altLang="ru-RU" sz="1200" b="1" dirty="0"/>
                <a:t>5</a:t>
              </a:r>
              <a:r>
                <a:rPr lang="ru-RU" altLang="ru-RU" sz="1200" b="1" dirty="0"/>
                <a:t>0000 </a:t>
              </a:r>
              <a:r>
                <a:rPr lang="en-US" altLang="ru-RU" sz="1200" b="1" dirty="0"/>
                <a:t>SKU</a:t>
              </a:r>
              <a:endParaRPr lang="ru-RU" altLang="ru-RU" sz="1200" b="1" dirty="0"/>
            </a:p>
          </p:txBody>
        </p:sp>
        <p:sp>
          <p:nvSpPr>
            <p:cNvPr id="108560" name="AutoShape 16"/>
            <p:cNvSpPr>
              <a:spLocks noChangeArrowheads="1"/>
            </p:cNvSpPr>
            <p:nvPr/>
          </p:nvSpPr>
          <p:spPr bwMode="auto">
            <a:xfrm>
              <a:off x="4468" y="2069"/>
              <a:ext cx="1043" cy="771"/>
            </a:xfrm>
            <a:prstGeom prst="flowChartMultidocumen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200" b="1"/>
                <a:t>Республика </a:t>
              </a:r>
            </a:p>
            <a:p>
              <a:r>
                <a:rPr lang="ru-RU" altLang="ru-RU" sz="1200" b="1"/>
                <a:t>на Тверской </a:t>
              </a:r>
            </a:p>
            <a:p>
              <a:r>
                <a:rPr lang="ru-RU" altLang="ru-RU" sz="1200" b="1"/>
                <a:t>14000 </a:t>
              </a:r>
              <a:r>
                <a:rPr lang="en-US" altLang="ru-RU" sz="1200" b="1"/>
                <a:t>SKU</a:t>
              </a:r>
              <a:endParaRPr lang="ru-RU" altLang="ru-RU" sz="1200" b="1"/>
            </a:p>
          </p:txBody>
        </p:sp>
        <p:sp>
          <p:nvSpPr>
            <p:cNvPr id="108561" name="AutoShape 17"/>
            <p:cNvSpPr>
              <a:spLocks noChangeArrowheads="1"/>
            </p:cNvSpPr>
            <p:nvPr/>
          </p:nvSpPr>
          <p:spPr bwMode="auto">
            <a:xfrm>
              <a:off x="3470" y="3249"/>
              <a:ext cx="1043" cy="771"/>
            </a:xfrm>
            <a:prstGeom prst="flowChartMultidocumen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ru-RU" altLang="ru-RU" sz="1200" b="1" dirty="0"/>
                <a:t>ДК Молодая </a:t>
              </a:r>
            </a:p>
            <a:p>
              <a:r>
                <a:rPr lang="ru-RU" altLang="ru-RU" sz="1200" b="1" dirty="0"/>
                <a:t>Гвардия</a:t>
              </a:r>
            </a:p>
            <a:p>
              <a:r>
                <a:rPr lang="ru-RU" altLang="ru-RU" sz="1200" b="1" dirty="0"/>
                <a:t>85000 </a:t>
              </a:r>
              <a:r>
                <a:rPr lang="en-US" altLang="ru-RU" sz="1200" b="1" dirty="0"/>
                <a:t>SKU</a:t>
              </a:r>
              <a:endParaRPr lang="ru-RU" altLang="ru-RU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28685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560" y="2681114"/>
            <a:ext cx="7920880" cy="1200329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Рынок распространения </a:t>
            </a:r>
          </a:p>
          <a:p>
            <a:pPr algn="ctr"/>
            <a:r>
              <a:rPr lang="ru-RU" sz="3600" b="1" dirty="0" smtClean="0">
                <a:solidFill>
                  <a:srgbClr val="0039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печатных СМИ</a:t>
            </a:r>
            <a:endParaRPr lang="ru-RU" sz="3600" b="1" dirty="0">
              <a:solidFill>
                <a:srgbClr val="0039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4559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716743"/>
          </a:xfrm>
        </p:spPr>
        <p:txBody>
          <a:bodyPr/>
          <a:lstStyle/>
          <a:p>
            <a:r>
              <a:rPr lang="ru-RU" sz="1800" b="1" dirty="0" smtClean="0"/>
              <a:t>Мониторинг </a:t>
            </a:r>
            <a:r>
              <a:rPr lang="ru-RU" sz="1800" b="1" dirty="0"/>
              <a:t>обеспеченности населения </a:t>
            </a:r>
            <a:r>
              <a:rPr lang="ru-RU" sz="1800" b="1" dirty="0" smtClean="0"/>
              <a:t>города </a:t>
            </a:r>
            <a:r>
              <a:rPr lang="ru-RU" sz="1800" b="1" dirty="0"/>
              <a:t>Москвы торговыми объектами распространения периодической печати.</a:t>
            </a:r>
            <a:endParaRPr lang="ru-RU" sz="1800" dirty="0"/>
          </a:p>
        </p:txBody>
      </p:sp>
      <p:sp>
        <p:nvSpPr>
          <p:cNvPr id="922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0A0865-9E25-46A0-B569-EE9A93D7BA73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580112" y="1853697"/>
            <a:ext cx="3456384" cy="4685215"/>
          </a:xfrm>
        </p:spPr>
        <p:txBody>
          <a:bodyPr>
            <a:normAutofit/>
          </a:bodyPr>
          <a:lstStyle/>
          <a:p>
            <a:pPr marL="90488" indent="180975" algn="just">
              <a:lnSpc>
                <a:spcPct val="90000"/>
              </a:lnSpc>
              <a:buNone/>
            </a:pPr>
            <a:r>
              <a:rPr lang="ru-RU" sz="1600" dirty="0"/>
              <a:t> </a:t>
            </a:r>
            <a:r>
              <a:rPr lang="ru-RU" sz="1400" b="1" dirty="0"/>
              <a:t>*</a:t>
            </a:r>
            <a:r>
              <a:rPr lang="ru-RU" sz="1400" dirty="0"/>
              <a:t>Объем выборки респондентов - 7001 человек из числа жителей города Москвы. Опрос проводился в сентябре 2016 г. Выборка для массового опроса формировалась из респондентов от 18 до 70 лет по схеме стратифицированной выборки с организацией ступеней по территориальному принципу. На последней ступени отбора применяется квотная выборка (квотирование по половозрастной структуре взрослого населения). Сбор первичной социологической информации осуществлен методом телефонного опроса.        </a:t>
            </a:r>
          </a:p>
          <a:p>
            <a:pPr marL="90488" indent="180975" algn="just">
              <a:lnSpc>
                <a:spcPct val="90000"/>
              </a:lnSpc>
              <a:buNone/>
            </a:pPr>
            <a:r>
              <a:rPr lang="ru-RU" sz="1400" b="1" dirty="0"/>
              <a:t>        Важно: </a:t>
            </a:r>
            <a:r>
              <a:rPr lang="ru-RU" sz="1400" dirty="0"/>
              <a:t>На момент проведения мониторинга значительное количество объектов, планируемых к размещению в новой системе были еще не установлены, либо закрыты из-за отсутствия подведения электричества. </a:t>
            </a:r>
          </a:p>
        </p:txBody>
      </p:sp>
      <p:pic>
        <p:nvPicPr>
          <p:cNvPr id="9" name="Диаграмма 78"/>
          <p:cNvPicPr>
            <a:picLocks noGrp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838" y="1769479"/>
            <a:ext cx="5293249" cy="4769433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8286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1085316"/>
            <a:ext cx="8229600" cy="980728"/>
          </a:xfrm>
        </p:spPr>
        <p:txBody>
          <a:bodyPr/>
          <a:lstStyle/>
          <a:p>
            <a:r>
              <a:rPr lang="ru-RU" sz="1800" b="1" dirty="0" smtClean="0"/>
              <a:t>Мониторинг </a:t>
            </a:r>
            <a:r>
              <a:rPr lang="ru-RU" sz="1800" b="1" dirty="0"/>
              <a:t>обеспеченности населения </a:t>
            </a:r>
            <a:r>
              <a:rPr lang="ru-RU" sz="1800" b="1" dirty="0" smtClean="0"/>
              <a:t>города </a:t>
            </a:r>
            <a:r>
              <a:rPr lang="ru-RU" sz="1800" b="1" dirty="0"/>
              <a:t>Москвы торговыми объектами распространения периодической печати.</a:t>
            </a:r>
            <a:endParaRPr lang="ru-RU" sz="1800" dirty="0"/>
          </a:p>
        </p:txBody>
      </p:sp>
      <p:sp>
        <p:nvSpPr>
          <p:cNvPr id="922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0A0865-9E25-46A0-B569-EE9A93D7BA73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12127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sz="1400" dirty="0"/>
          </a:p>
          <a:p>
            <a:pPr marL="271463" indent="0" algn="just">
              <a:buNone/>
            </a:pPr>
            <a:r>
              <a:rPr lang="ru-RU" sz="1400" dirty="0"/>
              <a:t>       </a:t>
            </a:r>
            <a:endParaRPr lang="ru-RU" sz="1400" dirty="0" smtClean="0"/>
          </a:p>
          <a:p>
            <a:pPr marL="271463" indent="0" algn="just">
              <a:buNone/>
            </a:pPr>
            <a:endParaRPr lang="ru-RU" sz="1400" dirty="0" smtClean="0"/>
          </a:p>
          <a:p>
            <a:pPr marL="271463" indent="0" algn="just">
              <a:buNone/>
            </a:pPr>
            <a:endParaRPr lang="ru-RU" sz="1200" dirty="0" smtClean="0"/>
          </a:p>
          <a:p>
            <a:pPr marL="271463" indent="0" algn="just">
              <a:buNone/>
            </a:pPr>
            <a:endParaRPr lang="ru-RU" sz="1200" dirty="0"/>
          </a:p>
          <a:p>
            <a:pPr>
              <a:buNone/>
            </a:pPr>
            <a:endParaRPr lang="ru-RU" sz="1400" dirty="0"/>
          </a:p>
        </p:txBody>
      </p:sp>
      <p:pic>
        <p:nvPicPr>
          <p:cNvPr id="9" name="Диаграмма 76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048121"/>
            <a:ext cx="6552728" cy="3613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1097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"/>
            <a:ext cx="9151701" cy="68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9299" y="1142238"/>
            <a:ext cx="8229600" cy="836712"/>
          </a:xfrm>
        </p:spPr>
        <p:txBody>
          <a:bodyPr/>
          <a:lstStyle/>
          <a:p>
            <a:r>
              <a:rPr lang="ru-RU" sz="1800" b="1" dirty="0" smtClean="0"/>
              <a:t>Анализ </a:t>
            </a:r>
            <a:r>
              <a:rPr lang="ru-RU" sz="1800" b="1" dirty="0"/>
              <a:t>отрасли распространения печатной продукции </a:t>
            </a:r>
            <a:br>
              <a:rPr lang="ru-RU" sz="1800" b="1" dirty="0"/>
            </a:br>
            <a:r>
              <a:rPr lang="ru-RU" sz="1800" b="1" dirty="0"/>
              <a:t>в городе Москва в сравнении с другими регионами России.   </a:t>
            </a:r>
            <a:endParaRPr lang="ru-RU" sz="1800" dirty="0"/>
          </a:p>
        </p:txBody>
      </p:sp>
      <p:sp>
        <p:nvSpPr>
          <p:cNvPr id="11268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6798E35-D9D5-4CFA-B71E-7D5267533FDB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9299" y="2204864"/>
            <a:ext cx="8229600" cy="448083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b="1" dirty="0"/>
              <a:t>    Уровень обеспеченности киосками прессы в 2016 годы (выборочно) </a:t>
            </a:r>
            <a:endParaRPr lang="ru-RU" sz="1600" dirty="0"/>
          </a:p>
          <a:p>
            <a:pPr algn="ctr">
              <a:buNone/>
            </a:pPr>
            <a:r>
              <a:rPr lang="ru-RU" sz="1600" b="1" dirty="0"/>
              <a:t>(Источник: ФАПМК)</a:t>
            </a:r>
          </a:p>
          <a:p>
            <a:pPr>
              <a:buNone/>
            </a:pPr>
            <a:r>
              <a:rPr lang="ru-RU" sz="1600" dirty="0"/>
              <a:t>          1. Челябинская область – 3079</a:t>
            </a:r>
          </a:p>
          <a:p>
            <a:pPr>
              <a:buNone/>
            </a:pPr>
            <a:r>
              <a:rPr lang="ru-RU" sz="1600" dirty="0"/>
              <a:t>          2. Пермский край – 3642</a:t>
            </a:r>
          </a:p>
          <a:p>
            <a:pPr>
              <a:buNone/>
            </a:pPr>
            <a:r>
              <a:rPr lang="ru-RU" sz="1600" dirty="0"/>
              <a:t>          3. Новосибирская область – 4402</a:t>
            </a:r>
          </a:p>
          <a:p>
            <a:pPr>
              <a:buNone/>
            </a:pPr>
            <a:r>
              <a:rPr lang="ru-RU" sz="1600" dirty="0"/>
              <a:t>          4. Московская область – 5766</a:t>
            </a:r>
          </a:p>
          <a:p>
            <a:pPr>
              <a:buNone/>
            </a:pPr>
            <a:r>
              <a:rPr lang="ru-RU" sz="1600" dirty="0"/>
              <a:t>          5. Красноярский край – 6083</a:t>
            </a:r>
          </a:p>
          <a:p>
            <a:pPr>
              <a:buNone/>
            </a:pPr>
            <a:r>
              <a:rPr lang="ru-RU" sz="1600" dirty="0"/>
              <a:t>          6. Севастополь - 7125</a:t>
            </a:r>
          </a:p>
          <a:p>
            <a:pPr>
              <a:buNone/>
            </a:pPr>
            <a:r>
              <a:rPr lang="ru-RU" sz="1600" dirty="0"/>
              <a:t>          7. Санкт-Петербург – 7211.</a:t>
            </a:r>
            <a:endParaRPr lang="ru-RU" sz="1800" dirty="0"/>
          </a:p>
          <a:p>
            <a:pPr algn="just">
              <a:buNone/>
            </a:pPr>
            <a:r>
              <a:rPr lang="ru-RU" sz="1800" dirty="0"/>
              <a:t>          По итогам </a:t>
            </a:r>
            <a:r>
              <a:rPr lang="ru-RU" sz="1800" dirty="0" smtClean="0"/>
              <a:t>установки </a:t>
            </a:r>
            <a:r>
              <a:rPr lang="ru-RU" sz="1800" dirty="0"/>
              <a:t>планируемых </a:t>
            </a:r>
            <a:r>
              <a:rPr lang="ru-RU" sz="1800" b="1" dirty="0" smtClean="0"/>
              <a:t>2569</a:t>
            </a:r>
            <a:r>
              <a:rPr lang="ru-RU" sz="1800" dirty="0" smtClean="0"/>
              <a:t> НТО </a:t>
            </a:r>
            <a:r>
              <a:rPr lang="ru-RU" sz="1800" dirty="0"/>
              <a:t>«Печать» показатель </a:t>
            </a:r>
            <a:r>
              <a:rPr lang="ru-RU" sz="1800" dirty="0" smtClean="0"/>
              <a:t>обеспеченности для </a:t>
            </a:r>
            <a:r>
              <a:rPr lang="ru-RU" sz="1800" dirty="0"/>
              <a:t>Москвы </a:t>
            </a:r>
            <a:r>
              <a:rPr lang="ru-RU" sz="1800" dirty="0" smtClean="0"/>
              <a:t>составит </a:t>
            </a:r>
            <a:r>
              <a:rPr lang="ru-RU" sz="1800" b="1" dirty="0" smtClean="0"/>
              <a:t>4800 </a:t>
            </a:r>
            <a:r>
              <a:rPr lang="ru-RU" sz="1800" dirty="0" smtClean="0"/>
              <a:t>с </a:t>
            </a:r>
            <a:r>
              <a:rPr lang="ru-RU" sz="1800" dirty="0"/>
              <a:t>учетом </a:t>
            </a:r>
            <a:r>
              <a:rPr lang="ru-RU" sz="1800" dirty="0" smtClean="0"/>
              <a:t>пресс-стендов. </a:t>
            </a:r>
            <a:endParaRPr lang="ru-RU" sz="1800" dirty="0"/>
          </a:p>
          <a:p>
            <a:pPr algn="just">
              <a:buNone/>
            </a:pPr>
            <a:r>
              <a:rPr lang="ru-RU" sz="1400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2825443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0" y="-118371"/>
            <a:ext cx="9151937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Заголовок 1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179512" y="5769659"/>
            <a:ext cx="84969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4508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zh-CN" dirty="0">
                <a:latin typeface="Times New Roman" pitchFamily="18" charset="0"/>
                <a:sym typeface="Times New Roman" pitchFamily="18" charset="0"/>
              </a:rPr>
              <a:t>Итого </a:t>
            </a:r>
            <a:r>
              <a:rPr lang="ru-RU" altLang="zh-CN" b="1" dirty="0" smtClean="0">
                <a:latin typeface="Times New Roman" pitchFamily="18" charset="0"/>
                <a:sym typeface="Times New Roman" pitchFamily="18" charset="0"/>
              </a:rPr>
              <a:t>в Москве работало 1686 </a:t>
            </a:r>
            <a:r>
              <a:rPr lang="ru-RU" altLang="zh-CN" b="1" dirty="0">
                <a:latin typeface="Times New Roman" pitchFamily="18" charset="0"/>
                <a:sym typeface="Times New Roman" pitchFamily="18" charset="0"/>
              </a:rPr>
              <a:t>НТО «Печать»</a:t>
            </a:r>
            <a:r>
              <a:rPr lang="ru-RU" altLang="zh-CN" dirty="0">
                <a:latin typeface="Times New Roman" pitchFamily="18" charset="0"/>
                <a:sym typeface="Times New Roman" pitchFamily="18" charset="0"/>
              </a:rPr>
              <a:t> на начало </a:t>
            </a:r>
            <a:r>
              <a:rPr lang="ru-RU" altLang="zh-CN" dirty="0" smtClean="0">
                <a:latin typeface="Times New Roman" pitchFamily="18" charset="0"/>
                <a:sym typeface="Times New Roman" pitchFamily="18" charset="0"/>
              </a:rPr>
              <a:t/>
            </a:r>
            <a:br>
              <a:rPr lang="ru-RU" altLang="zh-CN" dirty="0" smtClean="0">
                <a:latin typeface="Times New Roman" pitchFamily="18" charset="0"/>
                <a:sym typeface="Times New Roman" pitchFamily="18" charset="0"/>
              </a:rPr>
            </a:br>
            <a:r>
              <a:rPr lang="ru-RU" altLang="zh-CN" dirty="0" smtClean="0">
                <a:latin typeface="Times New Roman" pitchFamily="18" charset="0"/>
                <a:sym typeface="Times New Roman" pitchFamily="18" charset="0"/>
              </a:rPr>
              <a:t>реорганизации мелкорозничной </a:t>
            </a:r>
            <a:r>
              <a:rPr lang="ru-RU" altLang="zh-CN" dirty="0">
                <a:latin typeface="Times New Roman" pitchFamily="18" charset="0"/>
                <a:sym typeface="Times New Roman" pitchFamily="18" charset="0"/>
              </a:rPr>
              <a:t>торговли в городе</a:t>
            </a:r>
            <a:endParaRPr lang="ru-RU" altLang="zh-CN" dirty="0"/>
          </a:p>
        </p:txBody>
      </p:sp>
      <p:sp>
        <p:nvSpPr>
          <p:cNvPr id="5125" name="Прямоугольник 3"/>
          <p:cNvSpPr>
            <a:spLocks noChangeArrowheads="1"/>
          </p:cNvSpPr>
          <p:nvPr/>
        </p:nvSpPr>
        <p:spPr bwMode="auto">
          <a:xfrm>
            <a:off x="3059832" y="111125"/>
            <a:ext cx="61286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/>
            <a:r>
              <a:rPr lang="ru-RU" altLang="zh-CN" dirty="0">
                <a:solidFill>
                  <a:srgbClr val="002060"/>
                </a:solidFill>
                <a:sym typeface="Aharoni" pitchFamily="2" charset="-79"/>
              </a:rPr>
              <a:t>Количество </a:t>
            </a:r>
            <a:r>
              <a:rPr lang="ru-RU" altLang="zh-CN" dirty="0" smtClean="0">
                <a:solidFill>
                  <a:srgbClr val="002060"/>
                </a:solidFill>
                <a:sym typeface="Aharoni" pitchFamily="2" charset="-79"/>
              </a:rPr>
              <a:t>мест размещения </a:t>
            </a:r>
            <a:r>
              <a:rPr lang="ru-RU" altLang="zh-CN" dirty="0">
                <a:solidFill>
                  <a:srgbClr val="002060"/>
                </a:solidFill>
                <a:sym typeface="Aharoni" pitchFamily="2" charset="-79"/>
              </a:rPr>
              <a:t>в </a:t>
            </a:r>
            <a:r>
              <a:rPr lang="ru-RU" altLang="zh-CN" dirty="0" smtClean="0">
                <a:solidFill>
                  <a:srgbClr val="002060"/>
                </a:solidFill>
                <a:sym typeface="Aharoni" pitchFamily="2" charset="-79"/>
              </a:rPr>
              <a:t>Схеме</a:t>
            </a:r>
          </a:p>
          <a:p>
            <a:pPr algn="ctr"/>
            <a:r>
              <a:rPr lang="ru-RU" altLang="zh-CN" dirty="0" smtClean="0">
                <a:solidFill>
                  <a:srgbClr val="002060"/>
                </a:solidFill>
                <a:sym typeface="Aharoni" pitchFamily="2" charset="-79"/>
              </a:rPr>
              <a:t>и работающих по факту НТО </a:t>
            </a:r>
            <a:r>
              <a:rPr lang="ru-RU" altLang="zh-CN" dirty="0">
                <a:solidFill>
                  <a:srgbClr val="002060"/>
                </a:solidFill>
                <a:sym typeface="Aharoni" pitchFamily="2" charset="-79"/>
              </a:rPr>
              <a:t>«Печать</a:t>
            </a:r>
            <a:r>
              <a:rPr lang="ru-RU" altLang="zh-CN" dirty="0" smtClean="0">
                <a:solidFill>
                  <a:srgbClr val="002060"/>
                </a:solidFill>
                <a:sym typeface="Aharoni" pitchFamily="2" charset="-79"/>
              </a:rPr>
              <a:t>»</a:t>
            </a:r>
            <a:r>
              <a:rPr lang="ru-RU" altLang="zh-CN" dirty="0">
                <a:solidFill>
                  <a:srgbClr val="002060"/>
                </a:solidFill>
                <a:sym typeface="Aharoni" pitchFamily="2" charset="-79"/>
              </a:rPr>
              <a:t> в </a:t>
            </a:r>
            <a:r>
              <a:rPr lang="ru-RU" altLang="zh-CN" dirty="0" smtClean="0">
                <a:solidFill>
                  <a:srgbClr val="002060"/>
                </a:solidFill>
                <a:sym typeface="Aharoni" pitchFamily="2" charset="-79"/>
              </a:rPr>
              <a:t>2011-14 гг.</a:t>
            </a:r>
            <a:endParaRPr lang="ru-RU" altLang="zh-CN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с одним вырезанным углом 14"/>
          <p:cNvSpPr/>
          <p:nvPr/>
        </p:nvSpPr>
        <p:spPr bwMode="auto">
          <a:xfrm>
            <a:off x="1450974" y="1455115"/>
            <a:ext cx="1879327" cy="1526887"/>
          </a:xfrm>
          <a:prstGeom prst="snip1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6" name="Прямоугольник с одним вырезанным углом 15"/>
          <p:cNvSpPr/>
          <p:nvPr/>
        </p:nvSpPr>
        <p:spPr bwMode="auto">
          <a:xfrm>
            <a:off x="5584825" y="1389825"/>
            <a:ext cx="1978025" cy="1526887"/>
          </a:xfrm>
          <a:prstGeom prst="snip1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1" name="Прямоугольник с одним вырезанным углом 20"/>
          <p:cNvSpPr/>
          <p:nvPr/>
        </p:nvSpPr>
        <p:spPr bwMode="auto">
          <a:xfrm>
            <a:off x="1748493" y="4302125"/>
            <a:ext cx="1284288" cy="968375"/>
          </a:xfrm>
          <a:prstGeom prst="snip1Rect">
            <a:avLst/>
          </a:prstGeom>
          <a:solidFill>
            <a:schemeClr val="bg2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131" name="Rectangle 3"/>
          <p:cNvSpPr>
            <a:spLocks noChangeArrowheads="1"/>
          </p:cNvSpPr>
          <p:nvPr/>
        </p:nvSpPr>
        <p:spPr bwMode="auto">
          <a:xfrm>
            <a:off x="6041299" y="2165162"/>
            <a:ext cx="1027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 dirty="0">
                <a:solidFill>
                  <a:srgbClr val="00008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32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1140</a:t>
            </a:r>
            <a:endParaRPr lang="ru-RU" altLang="zh-CN" sz="32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5132" name="Rectangle 3"/>
          <p:cNvSpPr>
            <a:spLocks noChangeArrowheads="1"/>
          </p:cNvSpPr>
          <p:nvPr/>
        </p:nvSpPr>
        <p:spPr bwMode="auto">
          <a:xfrm>
            <a:off x="1815806" y="2128793"/>
            <a:ext cx="10048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32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2853</a:t>
            </a:r>
            <a:endParaRPr lang="ru-RU" altLang="zh-CN" sz="3200" dirty="0">
              <a:solidFill>
                <a:srgbClr val="000000"/>
              </a:solidFill>
              <a:latin typeface="Times New Roman" pitchFamily="18" charset="0"/>
              <a:sym typeface="Arial" pitchFamily="34" charset="0"/>
            </a:endParaRPr>
          </a:p>
        </p:txBody>
      </p:sp>
      <p:sp>
        <p:nvSpPr>
          <p:cNvPr id="5133" name="Rectangle 3"/>
          <p:cNvSpPr>
            <a:spLocks noChangeArrowheads="1"/>
          </p:cNvSpPr>
          <p:nvPr/>
        </p:nvSpPr>
        <p:spPr bwMode="auto">
          <a:xfrm>
            <a:off x="1891583" y="4524954"/>
            <a:ext cx="1042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32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1450</a:t>
            </a:r>
            <a:r>
              <a:rPr lang="ru-RU" altLang="zh-CN" sz="12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</a:p>
        </p:txBody>
      </p:sp>
      <p:sp>
        <p:nvSpPr>
          <p:cNvPr id="5135" name="Rectangle 3"/>
          <p:cNvSpPr>
            <a:spLocks noChangeArrowheads="1"/>
          </p:cNvSpPr>
          <p:nvPr/>
        </p:nvSpPr>
        <p:spPr bwMode="auto">
          <a:xfrm>
            <a:off x="5716655" y="1623058"/>
            <a:ext cx="1676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zh-CN" sz="1200" b="1" i="1" dirty="0" smtClean="0">
                <a:latin typeface="Times New Roman" pitchFamily="18" charset="0"/>
                <a:sym typeface="Times New Roman" pitchFamily="18" charset="0"/>
              </a:rPr>
              <a:t>Маршруты для </a:t>
            </a:r>
            <a:r>
              <a:rPr lang="ru-RU" altLang="zh-CN" sz="1200" b="1" i="1" dirty="0">
                <a:latin typeface="Times New Roman" pitchFamily="18" charset="0"/>
                <a:sym typeface="Times New Roman" pitchFamily="18" charset="0"/>
              </a:rPr>
              <a:t>реализации</a:t>
            </a:r>
          </a:p>
          <a:p>
            <a:pPr algn="ctr" eaLnBrk="1" hangingPunct="1"/>
            <a:r>
              <a:rPr lang="ru-RU" altLang="zh-CN" sz="1200" b="1" i="1" dirty="0" smtClean="0">
                <a:latin typeface="Times New Roman" pitchFamily="18" charset="0"/>
                <a:sym typeface="Times New Roman" pitchFamily="18" charset="0"/>
              </a:rPr>
              <a:t>прессы «с </a:t>
            </a:r>
            <a:r>
              <a:rPr lang="ru-RU" altLang="zh-CN" sz="1200" b="1" i="1" dirty="0">
                <a:latin typeface="Times New Roman" pitchFamily="18" charset="0"/>
                <a:sym typeface="Times New Roman" pitchFamily="18" charset="0"/>
              </a:rPr>
              <a:t>рук»</a:t>
            </a:r>
            <a:endParaRPr lang="ru-RU" altLang="zh-CN" sz="1200" b="1" i="1" dirty="0">
              <a:sym typeface="Arial" pitchFamily="34" charset="0"/>
            </a:endParaRPr>
          </a:p>
        </p:txBody>
      </p:sp>
      <p:cxnSp>
        <p:nvCxnSpPr>
          <p:cNvPr id="5136" name="Прямая со стрелкой 64"/>
          <p:cNvCxnSpPr>
            <a:cxnSpLocks noChangeShapeType="1"/>
          </p:cNvCxnSpPr>
          <p:nvPr/>
        </p:nvCxnSpPr>
        <p:spPr bwMode="auto">
          <a:xfrm flipV="1">
            <a:off x="6731000" y="4817054"/>
            <a:ext cx="831850" cy="4762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Прямоугольник с одним вырезанным углом 80"/>
          <p:cNvSpPr/>
          <p:nvPr/>
        </p:nvSpPr>
        <p:spPr bwMode="auto">
          <a:xfrm>
            <a:off x="5654675" y="4319691"/>
            <a:ext cx="1076325" cy="903288"/>
          </a:xfrm>
          <a:prstGeom prst="snip1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138" name="Rectangle 3"/>
          <p:cNvSpPr>
            <a:spLocks noChangeArrowheads="1"/>
          </p:cNvSpPr>
          <p:nvPr/>
        </p:nvSpPr>
        <p:spPr bwMode="auto">
          <a:xfrm>
            <a:off x="5810250" y="4462566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32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751</a:t>
            </a:r>
            <a:endParaRPr lang="ru-RU" altLang="zh-CN" sz="3200" dirty="0">
              <a:solidFill>
                <a:srgbClr val="000000"/>
              </a:solidFill>
              <a:latin typeface="Times New Roman" pitchFamily="18" charset="0"/>
              <a:sym typeface="Arial" pitchFamily="34" charset="0"/>
            </a:endParaRPr>
          </a:p>
        </p:txBody>
      </p:sp>
      <p:cxnSp>
        <p:nvCxnSpPr>
          <p:cNvPr id="5139" name="Прямая со стрелкой 82"/>
          <p:cNvCxnSpPr>
            <a:cxnSpLocks noChangeShapeType="1"/>
          </p:cNvCxnSpPr>
          <p:nvPr/>
        </p:nvCxnSpPr>
        <p:spPr bwMode="auto">
          <a:xfrm flipH="1">
            <a:off x="6444208" y="2956389"/>
            <a:ext cx="1" cy="46475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40" name="Rectangle 3"/>
          <p:cNvSpPr>
            <a:spLocks noChangeArrowheads="1"/>
          </p:cNvSpPr>
          <p:nvPr/>
        </p:nvSpPr>
        <p:spPr bwMode="auto">
          <a:xfrm>
            <a:off x="7303010" y="3685594"/>
            <a:ext cx="15958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zh-CN" sz="1400" b="1" i="1" dirty="0" smtClean="0">
                <a:latin typeface="Times New Roman" pitchFamily="18" charset="0"/>
                <a:sym typeface="Times New Roman" pitchFamily="18" charset="0"/>
              </a:rPr>
              <a:t>фактически</a:t>
            </a:r>
            <a:endParaRPr lang="ru-RU" altLang="zh-CN" sz="1400" b="1" i="1" dirty="0">
              <a:latin typeface="Times New Roman" pitchFamily="18" charset="0"/>
              <a:sym typeface="Times New Roman" pitchFamily="18" charset="0"/>
            </a:endParaRPr>
          </a:p>
          <a:p>
            <a:pPr algn="ctr" eaLnBrk="1" hangingPunct="1"/>
            <a:r>
              <a:rPr lang="ru-RU" altLang="zh-CN" sz="1400" b="1" i="1" dirty="0" smtClean="0">
                <a:latin typeface="Times New Roman" pitchFamily="18" charset="0"/>
                <a:sym typeface="Times New Roman" pitchFamily="18" charset="0"/>
              </a:rPr>
              <a:t>функционировало</a:t>
            </a:r>
            <a:endParaRPr lang="ru-RU" altLang="zh-CN" sz="1400" b="1" i="1" dirty="0"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5141" name="Rectangle 3"/>
          <p:cNvSpPr>
            <a:spLocks noChangeArrowheads="1"/>
          </p:cNvSpPr>
          <p:nvPr/>
        </p:nvSpPr>
        <p:spPr bwMode="auto">
          <a:xfrm>
            <a:off x="5244160" y="3630892"/>
            <a:ext cx="18242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zh-CN" sz="1400" b="1" i="1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было выдано </a:t>
            </a:r>
            <a:r>
              <a:rPr lang="ru-RU" altLang="zh-CN" sz="1400" b="1" i="1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разрешений</a:t>
            </a:r>
            <a:endParaRPr lang="ru-RU" altLang="zh-CN" sz="1400" b="1" i="1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5142" name="Rectangle 3"/>
          <p:cNvSpPr>
            <a:spLocks noChangeArrowheads="1"/>
          </p:cNvSpPr>
          <p:nvPr/>
        </p:nvSpPr>
        <p:spPr bwMode="auto">
          <a:xfrm>
            <a:off x="1525665" y="3635261"/>
            <a:ext cx="1774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zh-CN" sz="1200" b="1" i="1" dirty="0">
                <a:solidFill>
                  <a:srgbClr val="00206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1400" b="1" i="1" dirty="0" smtClean="0">
                <a:latin typeface="Times New Roman" pitchFamily="18" charset="0"/>
                <a:sym typeface="Times New Roman" pitchFamily="18" charset="0"/>
              </a:rPr>
              <a:t>функционирующие киоски</a:t>
            </a:r>
            <a:endParaRPr lang="ru-RU" altLang="zh-CN" sz="1400" b="1" i="1" dirty="0">
              <a:sym typeface="Arial" pitchFamily="34" charset="0"/>
            </a:endParaRPr>
          </a:p>
        </p:txBody>
      </p:sp>
      <p:sp>
        <p:nvSpPr>
          <p:cNvPr id="5143" name="Rectangle 3"/>
          <p:cNvSpPr>
            <a:spLocks noChangeArrowheads="1"/>
          </p:cNvSpPr>
          <p:nvPr/>
        </p:nvSpPr>
        <p:spPr bwMode="auto">
          <a:xfrm>
            <a:off x="1331640" y="1641177"/>
            <a:ext cx="19986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zh-CN" sz="1200" b="1" i="1" dirty="0" smtClean="0">
                <a:latin typeface="Times New Roman" pitchFamily="18" charset="0"/>
                <a:sym typeface="Times New Roman" pitchFamily="18" charset="0"/>
              </a:rPr>
              <a:t>Мест для размещения киосков </a:t>
            </a:r>
            <a:r>
              <a:rPr lang="ru-RU" altLang="zh-CN" sz="1200" b="1" i="1" dirty="0">
                <a:latin typeface="Times New Roman" pitchFamily="18" charset="0"/>
                <a:sym typeface="Times New Roman" pitchFamily="18" charset="0"/>
              </a:rPr>
              <a:t>«Печать» </a:t>
            </a:r>
          </a:p>
          <a:p>
            <a:pPr algn="r" eaLnBrk="1" hangingPunct="1"/>
            <a:endParaRPr lang="ru-RU" altLang="zh-CN" sz="1200" b="1" i="1" dirty="0">
              <a:sym typeface="Arial" pitchFamily="34" charset="0"/>
            </a:endParaRPr>
          </a:p>
        </p:txBody>
      </p:sp>
      <p:sp>
        <p:nvSpPr>
          <p:cNvPr id="104" name="Прямоугольник с одним вырезанным углом 103"/>
          <p:cNvSpPr/>
          <p:nvPr/>
        </p:nvSpPr>
        <p:spPr bwMode="auto">
          <a:xfrm>
            <a:off x="7545388" y="4302125"/>
            <a:ext cx="1076325" cy="903288"/>
          </a:xfrm>
          <a:prstGeom prst="snip1Rect">
            <a:avLst/>
          </a:prstGeom>
          <a:solidFill>
            <a:schemeClr val="bg2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145" name="Rectangle 3"/>
          <p:cNvSpPr>
            <a:spLocks noChangeArrowheads="1"/>
          </p:cNvSpPr>
          <p:nvPr/>
        </p:nvSpPr>
        <p:spPr bwMode="auto">
          <a:xfrm>
            <a:off x="7700844" y="4503554"/>
            <a:ext cx="800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3200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236</a:t>
            </a:r>
            <a:endParaRPr lang="ru-RU" altLang="zh-CN" sz="3200" dirty="0">
              <a:solidFill>
                <a:srgbClr val="000000"/>
              </a:solidFill>
              <a:latin typeface="Times New Roman" pitchFamily="18" charset="0"/>
              <a:sym typeface="Arial" pitchFamily="34" charset="0"/>
            </a:endParaRPr>
          </a:p>
        </p:txBody>
      </p:sp>
      <p:cxnSp>
        <p:nvCxnSpPr>
          <p:cNvPr id="5147" name="Прямая со стрелкой 114"/>
          <p:cNvCxnSpPr>
            <a:cxnSpLocks noChangeShapeType="1"/>
          </p:cNvCxnSpPr>
          <p:nvPr/>
        </p:nvCxnSpPr>
        <p:spPr bwMode="auto">
          <a:xfrm flipH="1">
            <a:off x="2321281" y="3029729"/>
            <a:ext cx="1" cy="47052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16092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"/>
          <p:cNvSpPr>
            <a:spLocks noChangeArrowheads="1"/>
          </p:cNvSpPr>
          <p:nvPr/>
        </p:nvSpPr>
        <p:spPr bwMode="auto">
          <a:xfrm>
            <a:off x="0" y="3867150"/>
            <a:ext cx="9144000" cy="29908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37000">
                <a:srgbClr val="FFFFFF"/>
              </a:gs>
              <a:gs pos="100000">
                <a:srgbClr val="DDE9EC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5875">
                <a:solidFill>
                  <a:srgbClr val="535A77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ru-RU" altLang="ru-RU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171" name="Rectangle 11"/>
          <p:cNvSpPr>
            <a:spLocks noChangeArrowheads="1"/>
          </p:cNvSpPr>
          <p:nvPr/>
        </p:nvSpPr>
        <p:spPr bwMode="auto">
          <a:xfrm>
            <a:off x="0" y="0"/>
            <a:ext cx="9144000" cy="3867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48000">
                <a:srgbClr val="FFFFFF"/>
              </a:gs>
              <a:gs pos="100000">
                <a:srgbClr val="DDE9EC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5875">
                <a:solidFill>
                  <a:srgbClr val="535A77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ru-RU" altLang="ru-RU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172" name="Rectangle 12"/>
          <p:cNvSpPr>
            <a:spLocks noChangeArrowheads="1"/>
          </p:cNvSpPr>
          <p:nvPr/>
        </p:nvSpPr>
        <p:spPr bwMode="auto">
          <a:xfrm>
            <a:off x="0" y="2652713"/>
            <a:ext cx="9144000" cy="2286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28999">
                <a:srgbClr val="FFFFFF"/>
              </a:gs>
              <a:gs pos="45000">
                <a:srgbClr val="DDE9EC"/>
              </a:gs>
              <a:gs pos="54999">
                <a:srgbClr val="FFFFFF"/>
              </a:gs>
              <a:gs pos="64999">
                <a:srgbClr val="DDE9E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5875">
                <a:solidFill>
                  <a:srgbClr val="535A77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ru-RU" altLang="ru-RU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7173" name="Oval 13"/>
          <p:cNvSpPr>
            <a:spLocks noChangeArrowheads="1"/>
          </p:cNvSpPr>
          <p:nvPr/>
        </p:nvSpPr>
        <p:spPr bwMode="auto">
          <a:xfrm>
            <a:off x="0" y="1600200"/>
            <a:ext cx="9144000" cy="51054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3000">
                <a:srgbClr val="FFFFFF"/>
              </a:gs>
              <a:gs pos="100000">
                <a:srgbClr val="FFFF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5875">
                <a:solidFill>
                  <a:srgbClr val="535A77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ru-RU" altLang="ru-RU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pic>
        <p:nvPicPr>
          <p:cNvPr id="7174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7325"/>
            <a:ext cx="9151938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Прямоугольник 3"/>
          <p:cNvSpPr>
            <a:spLocks noChangeArrowheads="1"/>
          </p:cNvSpPr>
          <p:nvPr/>
        </p:nvSpPr>
        <p:spPr bwMode="auto">
          <a:xfrm>
            <a:off x="2371725" y="-28575"/>
            <a:ext cx="7056438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zh-CN" sz="1600" b="1" dirty="0">
                <a:solidFill>
                  <a:srgbClr val="002060"/>
                </a:solidFill>
                <a:sym typeface="Aharoni" pitchFamily="2" charset="-79"/>
              </a:rPr>
              <a:t>Актуализация Схемы размещения НТО «Печать»</a:t>
            </a:r>
          </a:p>
          <a:p>
            <a:pPr algn="ctr" eaLnBrk="1" hangingPunct="1"/>
            <a:endParaRPr lang="ru-RU" altLang="zh-CN" sz="1600" b="1" dirty="0">
              <a:solidFill>
                <a:srgbClr val="002060"/>
              </a:solidFill>
              <a:sym typeface="Aharoni" pitchFamily="2" charset="-79"/>
            </a:endParaRPr>
          </a:p>
          <a:p>
            <a:pPr algn="ctr" eaLnBrk="1" hangingPunct="1"/>
            <a:r>
              <a:rPr lang="ru-RU" altLang="zh-CN" sz="1400" b="1" dirty="0">
                <a:solidFill>
                  <a:srgbClr val="002060"/>
                </a:solidFill>
                <a:sym typeface="Aharoni" pitchFamily="2" charset="-79"/>
              </a:rPr>
              <a:t> </a:t>
            </a:r>
            <a:r>
              <a:rPr lang="ru-RU" altLang="zh-CN" sz="1400" i="1" dirty="0">
                <a:solidFill>
                  <a:srgbClr val="002060"/>
                </a:solidFill>
                <a:sym typeface="Aharoni" pitchFamily="2" charset="-79"/>
              </a:rPr>
              <a:t>(В Схеме </a:t>
            </a:r>
            <a:r>
              <a:rPr lang="ru-RU" altLang="zh-CN" sz="1400" i="1" dirty="0" smtClean="0">
                <a:solidFill>
                  <a:srgbClr val="002060"/>
                </a:solidFill>
                <a:sym typeface="Aharoni" pitchFamily="2" charset="-79"/>
              </a:rPr>
              <a:t>планируется 2095 киосков и 474 пресс-стендов)</a:t>
            </a:r>
            <a:endParaRPr lang="ru-RU" altLang="zh-CN" sz="1400" i="1" dirty="0">
              <a:solidFill>
                <a:srgbClr val="002060"/>
              </a:solidFill>
            </a:endParaRPr>
          </a:p>
        </p:txBody>
      </p:sp>
      <p:sp>
        <p:nvSpPr>
          <p:cNvPr id="6153" name="Rectangle 3"/>
          <p:cNvSpPr>
            <a:spLocks noChangeArrowheads="1"/>
          </p:cNvSpPr>
          <p:nvPr/>
        </p:nvSpPr>
        <p:spPr bwMode="auto">
          <a:xfrm>
            <a:off x="306388" y="5549899"/>
            <a:ext cx="8531225" cy="231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ru-RU" altLang="zh-CN" sz="1400" dirty="0">
                <a:solidFill>
                  <a:schemeClr val="accent4"/>
                </a:solidFill>
                <a:sym typeface="Times New Roman" panose="02020603050405020304" pitchFamily="18" charset="0"/>
              </a:rPr>
              <a:t>В настоящее время завершается актуализация и формирование Схемы размещения </a:t>
            </a:r>
            <a:endParaRPr lang="ru-RU" altLang="zh-CN" sz="1400" dirty="0" smtClean="0">
              <a:solidFill>
                <a:schemeClr val="accent4"/>
              </a:solidFill>
              <a:sym typeface="Times New Roman" panose="02020603050405020304" pitchFamily="18" charset="0"/>
            </a:endParaRPr>
          </a:p>
          <a:p>
            <a:pPr marL="342900" indent="-342900"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ru-RU" altLang="zh-CN" sz="1400" dirty="0" smtClean="0">
                <a:solidFill>
                  <a:schemeClr val="accent4"/>
                </a:solidFill>
                <a:sym typeface="Times New Roman" panose="02020603050405020304" pitchFamily="18" charset="0"/>
              </a:rPr>
              <a:t>НТО </a:t>
            </a:r>
            <a:r>
              <a:rPr lang="ru-RU" altLang="zh-CN" sz="1400" dirty="0">
                <a:solidFill>
                  <a:schemeClr val="accent4"/>
                </a:solidFill>
                <a:sym typeface="Times New Roman" panose="02020603050405020304" pitchFamily="18" charset="0"/>
              </a:rPr>
              <a:t>«Печать» </a:t>
            </a:r>
            <a:r>
              <a:rPr lang="ru-RU" altLang="zh-CN" sz="1400" dirty="0" smtClean="0">
                <a:solidFill>
                  <a:schemeClr val="accent4"/>
                </a:solidFill>
                <a:sym typeface="Times New Roman" panose="02020603050405020304" pitchFamily="18" charset="0"/>
              </a:rPr>
              <a:t>с </a:t>
            </a:r>
            <a:r>
              <a:rPr lang="ru-RU" altLang="zh-CN" sz="1400" dirty="0">
                <a:solidFill>
                  <a:schemeClr val="accent4"/>
                </a:solidFill>
                <a:sym typeface="Times New Roman" panose="02020603050405020304" pitchFamily="18" charset="0"/>
              </a:rPr>
              <a:t>учетом градостроительной ситуации в городе.</a:t>
            </a: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ru-RU" altLang="zh-CN" sz="1400" dirty="0">
              <a:solidFill>
                <a:srgbClr val="002060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ru-RU" altLang="zh-CN" sz="1350" dirty="0">
              <a:solidFill>
                <a:schemeClr val="accent4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ru-RU" altLang="zh-CN" sz="1400" dirty="0">
              <a:solidFill>
                <a:srgbClr val="002060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ru-RU" altLang="zh-CN" sz="1400" dirty="0">
              <a:solidFill>
                <a:srgbClr val="002060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ru-RU" altLang="zh-CN" sz="1400" dirty="0">
              <a:solidFill>
                <a:srgbClr val="002060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endParaRPr lang="ru-RU" altLang="zh-CN" sz="12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  <a:sym typeface="Times New Roman" panose="02020603050405020304" pitchFamily="18" charset="0"/>
            </a:endParaRPr>
          </a:p>
          <a:p>
            <a:pPr algn="r" eaLnBrk="1" hangingPunct="1">
              <a:buFont typeface="Arial" panose="020B0604020202020204" pitchFamily="34" charset="0"/>
              <a:buNone/>
              <a:defRPr/>
            </a:pPr>
            <a:endParaRPr lang="ru-RU" altLang="zh-CN" b="1" i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graphicFrame>
        <p:nvGraphicFramePr>
          <p:cNvPr id="7177" name="Диаграмма 13"/>
          <p:cNvGraphicFramePr>
            <a:graphicFrameLocks/>
          </p:cNvGraphicFramePr>
          <p:nvPr/>
        </p:nvGraphicFramePr>
        <p:xfrm>
          <a:off x="128588" y="1146175"/>
          <a:ext cx="4351337" cy="398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Chart" r:id="rId5" imgW="4352921" imgH="3987130" progId="Excel.Chart.8">
                  <p:embed/>
                </p:oleObj>
              </mc:Choice>
              <mc:Fallback>
                <p:oleObj name="Chart" r:id="rId5" imgW="4352921" imgH="398713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8" y="1146175"/>
                        <a:ext cx="4351337" cy="3986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" name="Диаграмма 14"/>
          <p:cNvGraphicFramePr>
            <a:graphicFrameLocks/>
          </p:cNvGraphicFramePr>
          <p:nvPr/>
        </p:nvGraphicFramePr>
        <p:xfrm>
          <a:off x="4070350" y="1355725"/>
          <a:ext cx="4502150" cy="367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Chart" r:id="rId7" imgW="4511431" imgH="3676207" progId="Excel.Chart.8">
                  <p:embed/>
                </p:oleObj>
              </mc:Choice>
              <mc:Fallback>
                <p:oleObj name="Chart" r:id="rId7" imgW="4511431" imgH="367620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0350" y="1355725"/>
                        <a:ext cx="4502150" cy="3671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64200" y="4513263"/>
            <a:ext cx="792163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000" b="1" dirty="0">
                <a:solidFill>
                  <a:schemeClr val="accent4"/>
                </a:solidFill>
              </a:rPr>
              <a:t>В Схеме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98600" y="4530725"/>
            <a:ext cx="1039813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000" b="1" dirty="0">
                <a:solidFill>
                  <a:schemeClr val="accent4"/>
                </a:solidFill>
              </a:rPr>
              <a:t>В Схеме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1675" y="4505325"/>
            <a:ext cx="1895475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000" b="1" dirty="0">
                <a:solidFill>
                  <a:schemeClr val="accent4"/>
                </a:solidFill>
              </a:rPr>
              <a:t>На согласовании ОИВ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49575" y="4518025"/>
            <a:ext cx="1676400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000" b="1" dirty="0">
                <a:solidFill>
                  <a:schemeClr val="accent4"/>
                </a:solidFill>
              </a:rPr>
              <a:t>На согласовании ОИВ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4988" y="1074738"/>
            <a:ext cx="11334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i="1" dirty="0">
                <a:solidFill>
                  <a:schemeClr val="accent4"/>
                </a:solidFill>
                <a:latin typeface="+mn-lt"/>
              </a:rPr>
              <a:t>Киоски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34025" y="1089025"/>
            <a:ext cx="18446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i="1" dirty="0">
                <a:solidFill>
                  <a:schemeClr val="accent4"/>
                </a:solidFill>
                <a:latin typeface="+mn-lt"/>
              </a:rPr>
              <a:t>Пресс-стенды</a:t>
            </a:r>
          </a:p>
        </p:txBody>
      </p:sp>
    </p:spTree>
    <p:extLst>
      <p:ext uri="{BB962C8B-B14F-4D97-AF65-F5344CB8AC3E}">
        <p14:creationId xmlns:p14="http://schemas.microsoft.com/office/powerpoint/2010/main" val="22680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18486"/>
            <a:ext cx="9151938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Заголовок 1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127" name="Rectangle 3"/>
          <p:cNvSpPr>
            <a:spLocks noChangeArrowheads="1"/>
          </p:cNvSpPr>
          <p:nvPr/>
        </p:nvSpPr>
        <p:spPr bwMode="auto">
          <a:xfrm>
            <a:off x="2427288" y="4938713"/>
            <a:ext cx="13604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>
                <a:solidFill>
                  <a:srgbClr val="00008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1400" b="1" i="1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Пресс-стенды</a:t>
            </a:r>
            <a:endParaRPr lang="ru-RU" altLang="zh-CN" sz="1400" b="1" i="1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6149" name="Прямоугольник 3"/>
          <p:cNvSpPr>
            <a:spLocks noChangeArrowheads="1"/>
          </p:cNvSpPr>
          <p:nvPr/>
        </p:nvSpPr>
        <p:spPr bwMode="auto">
          <a:xfrm>
            <a:off x="2487613" y="180975"/>
            <a:ext cx="6588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zh-CN">
                <a:solidFill>
                  <a:srgbClr val="002060"/>
                </a:solidFill>
                <a:sym typeface="Aharoni" pitchFamily="2" charset="-79"/>
              </a:rPr>
              <a:t>Актуализация Схемы размещения</a:t>
            </a:r>
          </a:p>
          <a:p>
            <a:pPr algn="ctr" eaLnBrk="1" hangingPunct="1"/>
            <a:r>
              <a:rPr lang="ru-RU" altLang="zh-CN">
                <a:solidFill>
                  <a:srgbClr val="002060"/>
                </a:solidFill>
                <a:sym typeface="Aharoni" pitchFamily="2" charset="-79"/>
              </a:rPr>
              <a:t>НТО «Печать»</a:t>
            </a:r>
            <a:endParaRPr lang="ru-RU" altLang="zh-CN">
              <a:solidFill>
                <a:srgbClr val="002060"/>
              </a:solidFill>
            </a:endParaRP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250825" y="1181100"/>
            <a:ext cx="410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altLang="zh-CN" sz="1600" b="1" dirty="0">
                <a:solidFill>
                  <a:schemeClr val="accent4"/>
                </a:solidFill>
                <a:sym typeface="Aharoni" panose="02010803020104030203" pitchFamily="2" charset="-79"/>
              </a:rPr>
              <a:t>План</a:t>
            </a:r>
            <a:endParaRPr lang="ru-RU" altLang="zh-CN" sz="1600" b="1" dirty="0">
              <a:solidFill>
                <a:schemeClr val="accent4"/>
              </a:solidFill>
            </a:endParaRPr>
          </a:p>
        </p:txBody>
      </p:sp>
      <p:sp>
        <p:nvSpPr>
          <p:cNvPr id="12" name="Прямоугольник 3"/>
          <p:cNvSpPr>
            <a:spLocks noChangeArrowheads="1"/>
          </p:cNvSpPr>
          <p:nvPr/>
        </p:nvSpPr>
        <p:spPr bwMode="auto">
          <a:xfrm>
            <a:off x="4903788" y="1184275"/>
            <a:ext cx="36004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altLang="zh-CN" sz="1400" b="1" dirty="0" smtClean="0">
                <a:solidFill>
                  <a:schemeClr val="accent4"/>
                </a:solidFill>
                <a:sym typeface="Aharoni" panose="02010803020104030203" pitchFamily="2" charset="-79"/>
              </a:rPr>
              <a:t>Работающие НТО </a:t>
            </a:r>
            <a:r>
              <a:rPr lang="ru-RU" altLang="zh-CN" sz="1400" b="1" dirty="0">
                <a:solidFill>
                  <a:schemeClr val="accent4"/>
                </a:solidFill>
                <a:sym typeface="Aharoni" panose="02010803020104030203" pitchFamily="2" charset="-79"/>
              </a:rPr>
              <a:t>«Печать» </a:t>
            </a:r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altLang="zh-CN" sz="1400" i="1" dirty="0">
                <a:solidFill>
                  <a:schemeClr val="accent4"/>
                </a:solidFill>
                <a:sym typeface="Aharoni" panose="02010803020104030203" pitchFamily="2" charset="-79"/>
              </a:rPr>
              <a:t>(по состоянию на </a:t>
            </a:r>
            <a:r>
              <a:rPr lang="ru-RU" altLang="zh-CN" sz="1400" i="1" dirty="0" smtClean="0">
                <a:solidFill>
                  <a:schemeClr val="accent4"/>
                </a:solidFill>
                <a:sym typeface="Aharoni" panose="02010803020104030203" pitchFamily="2" charset="-79"/>
              </a:rPr>
              <a:t>02.12.2016)</a:t>
            </a:r>
            <a:endParaRPr lang="ru-RU" altLang="zh-CN" sz="1400" i="1" dirty="0">
              <a:solidFill>
                <a:schemeClr val="accent4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547813" y="1793875"/>
            <a:ext cx="1511300" cy="14144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" name="Прямоугольник с одним вырезанным углом 16"/>
          <p:cNvSpPr/>
          <p:nvPr/>
        </p:nvSpPr>
        <p:spPr bwMode="auto">
          <a:xfrm>
            <a:off x="504825" y="3848100"/>
            <a:ext cx="1360488" cy="1093788"/>
          </a:xfrm>
          <a:prstGeom prst="snip1Rect">
            <a:avLst/>
          </a:prstGeom>
          <a:solidFill>
            <a:schemeClr val="bg2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" name="Прямоугольник с одним вырезанным углом 17"/>
          <p:cNvSpPr/>
          <p:nvPr/>
        </p:nvSpPr>
        <p:spPr bwMode="auto">
          <a:xfrm>
            <a:off x="2487613" y="3848100"/>
            <a:ext cx="1301750" cy="1093788"/>
          </a:xfrm>
          <a:prstGeom prst="snip1Rect">
            <a:avLst/>
          </a:prstGeom>
          <a:solidFill>
            <a:schemeClr val="bg2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358775" y="4941888"/>
            <a:ext cx="1652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1400" b="1" i="1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Киоски «Печать»</a:t>
            </a:r>
            <a:endParaRPr lang="ru-RU" altLang="zh-CN" sz="1400" b="1" i="1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6156" name="Rectangle 3"/>
          <p:cNvSpPr>
            <a:spLocks noChangeArrowheads="1"/>
          </p:cNvSpPr>
          <p:nvPr/>
        </p:nvSpPr>
        <p:spPr bwMode="auto">
          <a:xfrm>
            <a:off x="1781175" y="2174875"/>
            <a:ext cx="1044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>
                <a:solidFill>
                  <a:srgbClr val="00008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320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2569</a:t>
            </a:r>
            <a:endParaRPr lang="ru-RU" altLang="zh-CN" sz="320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6157" name="Rectangle 3"/>
          <p:cNvSpPr>
            <a:spLocks noChangeArrowheads="1"/>
          </p:cNvSpPr>
          <p:nvPr/>
        </p:nvSpPr>
        <p:spPr bwMode="auto">
          <a:xfrm>
            <a:off x="663575" y="4110038"/>
            <a:ext cx="1042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>
                <a:solidFill>
                  <a:srgbClr val="00008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320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2095</a:t>
            </a:r>
            <a:endParaRPr lang="ru-RU" altLang="zh-CN" sz="320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6158" name="Rectangle 3"/>
          <p:cNvSpPr>
            <a:spLocks noChangeArrowheads="1"/>
          </p:cNvSpPr>
          <p:nvPr/>
        </p:nvSpPr>
        <p:spPr bwMode="auto">
          <a:xfrm>
            <a:off x="2692400" y="4100513"/>
            <a:ext cx="839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>
                <a:solidFill>
                  <a:srgbClr val="00008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320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474</a:t>
            </a:r>
            <a:endParaRPr lang="ru-RU" altLang="zh-CN" sz="3200">
              <a:solidFill>
                <a:srgbClr val="000000"/>
              </a:solidFill>
              <a:sym typeface="Arial" pitchFamily="34" charset="0"/>
            </a:endParaRPr>
          </a:p>
        </p:txBody>
      </p:sp>
      <p:cxnSp>
        <p:nvCxnSpPr>
          <p:cNvPr id="6159" name="Прямая со стрелкой 5"/>
          <p:cNvCxnSpPr>
            <a:cxnSpLocks noChangeShapeType="1"/>
          </p:cNvCxnSpPr>
          <p:nvPr/>
        </p:nvCxnSpPr>
        <p:spPr bwMode="auto">
          <a:xfrm>
            <a:off x="2825750" y="3387725"/>
            <a:ext cx="242888" cy="45085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60" name="Прямая со стрелкой 43"/>
          <p:cNvCxnSpPr>
            <a:cxnSpLocks noChangeShapeType="1"/>
          </p:cNvCxnSpPr>
          <p:nvPr/>
        </p:nvCxnSpPr>
        <p:spPr bwMode="auto">
          <a:xfrm flipH="1">
            <a:off x="1452563" y="3348038"/>
            <a:ext cx="307975" cy="490537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6891338" y="4938713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>
                <a:solidFill>
                  <a:srgbClr val="00008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1400" b="1" i="1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Пресс-стенды</a:t>
            </a:r>
            <a:endParaRPr lang="ru-RU" altLang="zh-CN" sz="1400" b="1" i="1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 bwMode="auto">
          <a:xfrm>
            <a:off x="5940425" y="1793875"/>
            <a:ext cx="1511300" cy="13684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" name="Прямоугольник с одним вырезанным углом 47"/>
          <p:cNvSpPr/>
          <p:nvPr/>
        </p:nvSpPr>
        <p:spPr bwMode="auto">
          <a:xfrm>
            <a:off x="4903788" y="3848100"/>
            <a:ext cx="1323975" cy="1093788"/>
          </a:xfrm>
          <a:prstGeom prst="snip1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0" name="Прямоугольник с одним вырезанным углом 49"/>
          <p:cNvSpPr/>
          <p:nvPr/>
        </p:nvSpPr>
        <p:spPr bwMode="auto">
          <a:xfrm>
            <a:off x="6886575" y="3848100"/>
            <a:ext cx="1428750" cy="1093788"/>
          </a:xfrm>
          <a:prstGeom prst="snip1Rect">
            <a:avLst/>
          </a:prstGeom>
          <a:solidFill>
            <a:schemeClr val="bg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3" name="Rectangle 3"/>
          <p:cNvSpPr>
            <a:spLocks noChangeArrowheads="1"/>
          </p:cNvSpPr>
          <p:nvPr/>
        </p:nvSpPr>
        <p:spPr bwMode="auto">
          <a:xfrm>
            <a:off x="4716463" y="4899352"/>
            <a:ext cx="17727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zh-CN" sz="1400" b="1" i="1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970 новых киосков</a:t>
            </a:r>
            <a:endParaRPr lang="ru-RU" altLang="zh-CN" sz="1400" b="1" i="1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pPr eaLnBrk="1" hangingPunct="1"/>
            <a:r>
              <a:rPr lang="ru-RU" altLang="zh-CN" sz="1400" b="1" i="1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478 </a:t>
            </a:r>
            <a:r>
              <a:rPr lang="ru-RU" altLang="zh-CN" sz="1400" b="1" i="1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старых киосков</a:t>
            </a:r>
            <a:endParaRPr lang="ru-RU" altLang="zh-CN" sz="1400" b="1" i="1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6166" name="Rectangle 3"/>
          <p:cNvSpPr>
            <a:spLocks noChangeArrowheads="1"/>
          </p:cNvSpPr>
          <p:nvPr/>
        </p:nvSpPr>
        <p:spPr bwMode="auto">
          <a:xfrm>
            <a:off x="6174487" y="2174588"/>
            <a:ext cx="10438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 dirty="0">
                <a:solidFill>
                  <a:srgbClr val="00008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3200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1690</a:t>
            </a:r>
            <a:endParaRPr lang="ru-RU" altLang="zh-CN" sz="32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4991799" y="4047044"/>
            <a:ext cx="10438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i="1" dirty="0">
                <a:solidFill>
                  <a:srgbClr val="00008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  <a:sym typeface="Times New Roman" panose="02020603050405020304" pitchFamily="18" charset="0"/>
              </a:rPr>
              <a:t> </a:t>
            </a:r>
            <a:r>
              <a:rPr lang="ru-RU" altLang="zh-CN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  <a:sym typeface="Times New Roman" panose="02020603050405020304" pitchFamily="18" charset="0"/>
              </a:rPr>
              <a:t>1448</a:t>
            </a:r>
            <a:endParaRPr lang="ru-RU" altLang="zh-CN" sz="3200" dirty="0">
              <a:sym typeface="Arial" panose="020B0604020202020204" pitchFamily="34" charset="0"/>
            </a:endParaRPr>
          </a:p>
        </p:txBody>
      </p:sp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7151688" y="4068763"/>
            <a:ext cx="839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i="1" dirty="0">
                <a:solidFill>
                  <a:srgbClr val="00008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  <a:sym typeface="Times New Roman" panose="02020603050405020304" pitchFamily="18" charset="0"/>
              </a:rPr>
              <a:t> </a:t>
            </a:r>
            <a:r>
              <a:rPr lang="ru-RU" altLang="zh-CN" sz="32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  <a:sym typeface="Times New Roman" panose="02020603050405020304" pitchFamily="18" charset="0"/>
              </a:rPr>
              <a:t>242</a:t>
            </a:r>
            <a:endParaRPr lang="ru-RU" altLang="zh-CN" sz="3200" dirty="0">
              <a:sym typeface="Arial" panose="020B0604020202020204" pitchFamily="34" charset="0"/>
            </a:endParaRPr>
          </a:p>
        </p:txBody>
      </p:sp>
      <p:cxnSp>
        <p:nvCxnSpPr>
          <p:cNvPr id="6169" name="Прямая со стрелкой 56"/>
          <p:cNvCxnSpPr>
            <a:cxnSpLocks noChangeShapeType="1"/>
          </p:cNvCxnSpPr>
          <p:nvPr/>
        </p:nvCxnSpPr>
        <p:spPr bwMode="auto">
          <a:xfrm>
            <a:off x="7127875" y="3398838"/>
            <a:ext cx="315913" cy="446087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70" name="Прямая со стрелкой 57"/>
          <p:cNvCxnSpPr>
            <a:cxnSpLocks noChangeShapeType="1"/>
          </p:cNvCxnSpPr>
          <p:nvPr/>
        </p:nvCxnSpPr>
        <p:spPr bwMode="auto">
          <a:xfrm flipH="1">
            <a:off x="5843588" y="3387725"/>
            <a:ext cx="307975" cy="48895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5813425" y="3121025"/>
            <a:ext cx="173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 dirty="0">
                <a:solidFill>
                  <a:srgbClr val="00008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1400" b="1" i="1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функционирующие</a:t>
            </a:r>
            <a:endParaRPr lang="ru-RU" altLang="zh-CN" sz="1400" b="1" i="1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550863" y="3133725"/>
            <a:ext cx="3870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zh-CN" sz="1200" b="1" i="1">
                <a:solidFill>
                  <a:srgbClr val="00008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sz="1400" b="1" i="1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запланировано к размещению НТО «Печать»</a:t>
            </a:r>
            <a:endParaRPr lang="ru-RU" altLang="zh-CN" sz="1400" b="1" i="1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6173" name="Rectangle 1"/>
          <p:cNvSpPr>
            <a:spLocks noChangeArrowheads="1"/>
          </p:cNvSpPr>
          <p:nvPr/>
        </p:nvSpPr>
        <p:spPr bwMode="auto">
          <a:xfrm>
            <a:off x="184150" y="5468938"/>
            <a:ext cx="8783638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58775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just" eaLnBrk="1" hangingPunct="1"/>
            <a:r>
              <a:rPr lang="ru-RU" altLang="ru-RU" sz="1400" dirty="0" smtClean="0"/>
              <a:t>В соответствии с установленным порядком постановления Правительства Москвы от 03.02.2011 № 26-ПП «О размещении нестационарных торговых объектов, расположенных в городе Москве на земельных участках, в зданиях, строениях, сооружениях, находящихся в государственной собственности» Департамент является инициатором разработки Схемы размещения НТО «Печать».</a:t>
            </a:r>
            <a:r>
              <a:rPr lang="ru-RU" altLang="ru-RU" sz="1400" dirty="0"/>
              <a:t>		</a:t>
            </a:r>
            <a:r>
              <a:rPr lang="ru-RU" altLang="ru-RU" dirty="0"/>
              <a:t>	</a:t>
            </a:r>
            <a:endParaRPr lang="ru-RU" altLang="zh-CN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7600950" y="2272049"/>
            <a:ext cx="1080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+ 300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киосков</a:t>
            </a:r>
            <a:b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конца 2016 г.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233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7650" cy="672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193675" y="1052513"/>
            <a:ext cx="8469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2000" dirty="0">
                <a:solidFill>
                  <a:srgbClr val="002060"/>
                </a:solidFill>
              </a:rPr>
              <a:t>Функционирующие НТО «Печать» в административных округах города </a:t>
            </a:r>
            <a:r>
              <a:rPr lang="ru-RU" altLang="ru-RU" sz="2000" dirty="0" smtClean="0">
                <a:solidFill>
                  <a:srgbClr val="002060"/>
                </a:solidFill>
              </a:rPr>
              <a:t>Москвы по состоянию на 02.12.2016  </a:t>
            </a:r>
            <a:endParaRPr lang="ru-RU" altLang="ru-RU" sz="2000" dirty="0">
              <a:solidFill>
                <a:srgbClr val="002060"/>
              </a:solidFill>
            </a:endParaRPr>
          </a:p>
        </p:txBody>
      </p:sp>
      <p:sp>
        <p:nvSpPr>
          <p:cNvPr id="17413" name="Прямоугольник 6"/>
          <p:cNvSpPr>
            <a:spLocks noChangeArrowheads="1"/>
          </p:cNvSpPr>
          <p:nvPr/>
        </p:nvSpPr>
        <p:spPr bwMode="auto">
          <a:xfrm>
            <a:off x="4427538" y="6165850"/>
            <a:ext cx="45370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1400" b="1" dirty="0"/>
              <a:t>Всего – </a:t>
            </a:r>
            <a:r>
              <a:rPr lang="ru-RU" altLang="ru-RU" sz="1400" b="1" dirty="0" smtClean="0"/>
              <a:t>1665 </a:t>
            </a:r>
            <a:r>
              <a:rPr lang="ru-RU" altLang="ru-RU" sz="1400" b="1" dirty="0"/>
              <a:t>объектов</a:t>
            </a:r>
            <a:r>
              <a:rPr lang="en-US" altLang="ru-RU" sz="1400" b="1" dirty="0"/>
              <a:t>, </a:t>
            </a:r>
            <a:r>
              <a:rPr lang="ru-RU" altLang="ru-RU" sz="1400" b="1" dirty="0"/>
              <a:t>в </a:t>
            </a:r>
            <a:r>
              <a:rPr lang="ru-RU" altLang="ru-RU" sz="1400" b="1" dirty="0" err="1"/>
              <a:t>т.ч</a:t>
            </a:r>
            <a:r>
              <a:rPr lang="ru-RU" altLang="ru-RU" sz="1400" b="1" dirty="0"/>
              <a:t>.</a:t>
            </a:r>
          </a:p>
          <a:p>
            <a:pPr eaLnBrk="1" hangingPunct="1"/>
            <a:r>
              <a:rPr lang="ru-RU" altLang="ru-RU" sz="1200" b="1" dirty="0"/>
              <a:t>киосков - </a:t>
            </a:r>
            <a:r>
              <a:rPr lang="ru-RU" altLang="ru-RU" sz="1200" b="1" dirty="0" smtClean="0"/>
              <a:t>1423 </a:t>
            </a:r>
            <a:r>
              <a:rPr lang="ru-RU" altLang="ru-RU" sz="1200" b="1" dirty="0"/>
              <a:t>объектов</a:t>
            </a:r>
            <a:r>
              <a:rPr lang="en-US" altLang="ru-RU" sz="1200" b="1" dirty="0"/>
              <a:t>, </a:t>
            </a:r>
            <a:r>
              <a:rPr lang="ru-RU" altLang="ru-RU" sz="1200" b="1" dirty="0"/>
              <a:t>пресс-стендов - 242</a:t>
            </a:r>
          </a:p>
        </p:txBody>
      </p:sp>
      <p:graphicFrame>
        <p:nvGraphicFramePr>
          <p:cNvPr id="17415" name="Диаграмма 7"/>
          <p:cNvGraphicFramePr>
            <a:graphicFrameLocks/>
          </p:cNvGraphicFramePr>
          <p:nvPr/>
        </p:nvGraphicFramePr>
        <p:xfrm>
          <a:off x="273050" y="1997075"/>
          <a:ext cx="8742363" cy="421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Chart" r:id="rId4" imgW="8748518" imgH="4224894" progId="Excel.Chart.8">
                  <p:embed/>
                </p:oleObj>
              </mc:Choice>
              <mc:Fallback>
                <p:oleObj name="Chart" r:id="rId4" imgW="8748518" imgH="422489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997075"/>
                        <a:ext cx="8742363" cy="421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228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3175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7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1268" name="Прямоугольник 7"/>
          <p:cNvSpPr>
            <a:spLocks noChangeArrowheads="1"/>
          </p:cNvSpPr>
          <p:nvPr/>
        </p:nvSpPr>
        <p:spPr bwMode="auto">
          <a:xfrm>
            <a:off x="-187325" y="1112838"/>
            <a:ext cx="50768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Количество заключенных договоров </a:t>
            </a:r>
          </a:p>
          <a:p>
            <a:pPr algn="ctr" eaLnBrk="1" hangingPunct="1"/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победителями 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конкурсов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право торговли </a:t>
            </a:r>
            <a:b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новых НТО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«Печать»</a:t>
            </a:r>
            <a:r>
              <a:rPr lang="en-US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(на 02.12.2016)</a:t>
            </a:r>
            <a:endParaRPr lang="ru-RU" alt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en-US" alt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698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объектов, киоски и пресс-стенды)</a:t>
            </a:r>
            <a:endParaRPr lang="ru-RU" altLang="ru-RU" sz="1600" i="1" dirty="0">
              <a:solidFill>
                <a:srgbClr val="002060"/>
              </a:solidFill>
            </a:endParaRPr>
          </a:p>
        </p:txBody>
      </p:sp>
      <p:graphicFrame>
        <p:nvGraphicFramePr>
          <p:cNvPr id="11269" name="Диаграмма 11"/>
          <p:cNvGraphicFramePr>
            <a:graphicFrameLocks/>
          </p:cNvGraphicFramePr>
          <p:nvPr/>
        </p:nvGraphicFramePr>
        <p:xfrm>
          <a:off x="-50800" y="2030413"/>
          <a:ext cx="10721975" cy="491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Chart" r:id="rId4" imgW="10729890" imgH="4913802" progId="Excel.Chart.8">
                  <p:embed/>
                </p:oleObj>
              </mc:Choice>
              <mc:Fallback>
                <p:oleObj name="Chart" r:id="rId4" imgW="10729890" imgH="491380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2030413"/>
                        <a:ext cx="10721975" cy="491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Диаграмма 5"/>
          <p:cNvGraphicFramePr>
            <a:graphicFrameLocks/>
          </p:cNvGraphicFramePr>
          <p:nvPr/>
        </p:nvGraphicFramePr>
        <p:xfrm>
          <a:off x="4233863" y="2586038"/>
          <a:ext cx="7661275" cy="499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Chart" r:id="rId6" imgW="7669433" imgH="5005250" progId="Excel.Chart.8">
                  <p:embed/>
                </p:oleObj>
              </mc:Choice>
              <mc:Fallback>
                <p:oleObj name="Chart" r:id="rId6" imgW="7669433" imgH="500525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3863" y="2586038"/>
                        <a:ext cx="7661275" cy="4997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Прямоугольник 9"/>
          <p:cNvSpPr>
            <a:spLocks noChangeArrowheads="1"/>
          </p:cNvSpPr>
          <p:nvPr/>
        </p:nvSpPr>
        <p:spPr bwMode="auto">
          <a:xfrm>
            <a:off x="4537074" y="1125538"/>
            <a:ext cx="47926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Количество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мест размещения НТО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«Печать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», по которым были заключены договоры и выданы разрешения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до начала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замены объектов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по данным мониторинга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(конец 2014 г.)</a:t>
            </a:r>
          </a:p>
          <a:p>
            <a:pPr algn="ctr" eaLnBrk="1" hangingPunct="1"/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(2463, из них работало 1686 НТО)</a:t>
            </a:r>
            <a:endParaRPr lang="ru-RU" alt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88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дминистратор\Desktop\презентация к ФОРУМУ\Untitled-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51938" cy="6864350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57000">
                <a:schemeClr val="tx2"/>
              </a:gs>
              <a:gs pos="100000">
                <a:srgbClr val="97CBD6"/>
              </a:gs>
            </a:gsLst>
            <a:path path="rect">
              <a:fillToRect l="20000" t="9999" r="80000" b="40001"/>
            </a:path>
          </a:gradFill>
          <a:ln>
            <a:noFill/>
          </a:ln>
        </p:spPr>
      </p:pic>
      <p:sp>
        <p:nvSpPr>
          <p:cNvPr id="9219" name="Заголовок 1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7172" name="Прямоугольник 2"/>
          <p:cNvSpPr>
            <a:spLocks noChangeArrowheads="1"/>
          </p:cNvSpPr>
          <p:nvPr/>
        </p:nvSpPr>
        <p:spPr bwMode="auto">
          <a:xfrm>
            <a:off x="1779588" y="187325"/>
            <a:ext cx="7451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altLang="zh-CN" sz="1600" dirty="0">
                <a:solidFill>
                  <a:schemeClr val="accent4"/>
                </a:solidFill>
                <a:sym typeface="Aharoni" panose="02010803020104030203" pitchFamily="2" charset="-79"/>
              </a:rPr>
              <a:t>Новые типы НТО «Печать» </a:t>
            </a:r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altLang="zh-CN" sz="1600" dirty="0">
                <a:solidFill>
                  <a:schemeClr val="accent4"/>
                </a:solidFill>
                <a:sym typeface="Aharoni" panose="02010803020104030203" pitchFamily="2" charset="-79"/>
              </a:rPr>
              <a:t>утвержденные в 2015-2016</a:t>
            </a:r>
          </a:p>
        </p:txBody>
      </p:sp>
      <p:pic>
        <p:nvPicPr>
          <p:cNvPr id="9221" name="Picture 2" descr="C:\Users\Администратор\Desktop\ФОТО НОВЫХ НТО\фото киосков новые хорошие\Васильевская ул., д. 7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2925763"/>
            <a:ext cx="2216150" cy="1387475"/>
          </a:xfrm>
          <a:prstGeom prst="rect">
            <a:avLst/>
          </a:prstGeom>
          <a:noFill/>
          <a:ln w="5080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3" descr="C:\Users\Администратор\Desktop\ФОТО НОВЫХ НТО\фото киосков новые хорошие\Грузинский вал ул., вл. 26_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4703763"/>
            <a:ext cx="2197100" cy="1387475"/>
          </a:xfrm>
          <a:prstGeom prst="rect">
            <a:avLst/>
          </a:prstGeom>
          <a:noFill/>
          <a:ln w="5080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4" descr="C:\Users\Администратор\Desktop\ФОТО НОВЫХ НТО\фото киосков новые хорошие\Селезневская ул., вл. 30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" t="8946" r="7140" b="5336"/>
          <a:stretch>
            <a:fillRect/>
          </a:stretch>
        </p:blipFill>
        <p:spPr bwMode="auto">
          <a:xfrm>
            <a:off x="349250" y="1285875"/>
            <a:ext cx="2232025" cy="1387475"/>
          </a:xfrm>
          <a:prstGeom prst="rect">
            <a:avLst/>
          </a:prstGeom>
          <a:noFill/>
          <a:ln w="5080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5" descr="C:\Users\Администратор\Desktop\ФОТО НОВЫХ НТО\фото киосков новые хорошие\DMR_128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088" y="2900363"/>
            <a:ext cx="2174875" cy="1358900"/>
          </a:xfrm>
          <a:prstGeom prst="rect">
            <a:avLst/>
          </a:prstGeom>
          <a:noFill/>
          <a:ln w="5080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7" descr="C:\Users\Администратор\Desktop\ФОТО НОВЫХ НТО\фото киосков новые хорошие\IMG_20151109_14212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9" t="8304" r="14819" b="8304"/>
          <a:stretch>
            <a:fillRect/>
          </a:stretch>
        </p:blipFill>
        <p:spPr bwMode="auto">
          <a:xfrm>
            <a:off x="6659563" y="4678363"/>
            <a:ext cx="2174875" cy="1265237"/>
          </a:xfrm>
          <a:prstGeom prst="rect">
            <a:avLst/>
          </a:prstGeom>
          <a:noFill/>
          <a:ln w="5080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2" descr="C:\Users\Администратор\Desktop\IMG_373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239838"/>
            <a:ext cx="2166937" cy="1387475"/>
          </a:xfrm>
          <a:prstGeom prst="rect">
            <a:avLst/>
          </a:prstGeom>
          <a:noFill/>
          <a:ln w="50800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1" name="Прямоугольник 5"/>
          <p:cNvSpPr>
            <a:spLocks noChangeArrowheads="1"/>
          </p:cNvSpPr>
          <p:nvPr/>
        </p:nvSpPr>
        <p:spPr bwMode="auto">
          <a:xfrm>
            <a:off x="252413" y="2659063"/>
            <a:ext cx="2511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Мегаполис Тип 4 (6)          9,2%</a:t>
            </a:r>
            <a:endParaRPr lang="ru-RU" altLang="zh-CN" sz="1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182" name="Прямоугольник 16"/>
          <p:cNvSpPr>
            <a:spLocks noChangeArrowheads="1"/>
          </p:cNvSpPr>
          <p:nvPr/>
        </p:nvSpPr>
        <p:spPr bwMode="auto">
          <a:xfrm>
            <a:off x="6561138" y="2625725"/>
            <a:ext cx="21924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dirty="0" smtClean="0">
                <a:solidFill>
                  <a:schemeClr val="accent4"/>
                </a:solidFill>
                <a:sym typeface="Aharoni" panose="02010803020104030203" pitchFamily="2" charset="-79"/>
              </a:rPr>
              <a:t>Французский Тип </a:t>
            </a: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6 (9)    21,5%</a:t>
            </a:r>
            <a:endParaRPr lang="ru-RU" altLang="zh-CN" sz="1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183" name="Прямоугольник 17"/>
          <p:cNvSpPr>
            <a:spLocks noChangeArrowheads="1"/>
          </p:cNvSpPr>
          <p:nvPr/>
        </p:nvSpPr>
        <p:spPr bwMode="auto">
          <a:xfrm>
            <a:off x="274638" y="6165850"/>
            <a:ext cx="21464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dirty="0" smtClean="0">
                <a:solidFill>
                  <a:schemeClr val="accent4"/>
                </a:solidFill>
                <a:sym typeface="Aharoni" panose="02010803020104030203" pitchFamily="2" charset="-79"/>
              </a:rPr>
              <a:t>Мегаполис Тип </a:t>
            </a: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4 (12)       2,6%</a:t>
            </a:r>
            <a:endParaRPr lang="ru-RU" altLang="zh-CN" sz="1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184" name="Прямоугольник 18"/>
          <p:cNvSpPr>
            <a:spLocks noChangeArrowheads="1"/>
          </p:cNvSpPr>
          <p:nvPr/>
        </p:nvSpPr>
        <p:spPr bwMode="auto">
          <a:xfrm>
            <a:off x="254000" y="4337050"/>
            <a:ext cx="21817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dirty="0" smtClean="0">
                <a:solidFill>
                  <a:schemeClr val="accent4"/>
                </a:solidFill>
                <a:sym typeface="Aharoni" panose="02010803020104030203" pitchFamily="2" charset="-79"/>
              </a:rPr>
              <a:t>Мегаполис Тип </a:t>
            </a: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4 (9)        48,5%</a:t>
            </a:r>
            <a:endParaRPr lang="ru-RU" altLang="zh-CN" sz="1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6508750" y="4291013"/>
            <a:ext cx="21642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dirty="0" smtClean="0">
                <a:solidFill>
                  <a:schemeClr val="accent4"/>
                </a:solidFill>
                <a:sym typeface="Aharoni" panose="02010803020104030203" pitchFamily="2" charset="-79"/>
              </a:rPr>
              <a:t>Чугун Тип </a:t>
            </a: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1 (6)                    1,8%</a:t>
            </a:r>
            <a:endParaRPr lang="ru-RU" altLang="zh-CN" sz="1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9" name="Прямоугольник 16"/>
          <p:cNvSpPr>
            <a:spLocks noChangeArrowheads="1"/>
          </p:cNvSpPr>
          <p:nvPr/>
        </p:nvSpPr>
        <p:spPr bwMode="auto">
          <a:xfrm>
            <a:off x="6607175" y="6042025"/>
            <a:ext cx="22286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dirty="0" smtClean="0">
                <a:solidFill>
                  <a:schemeClr val="accent4"/>
                </a:solidFill>
                <a:sym typeface="Aharoni" panose="02010803020104030203" pitchFamily="2" charset="-79"/>
              </a:rPr>
              <a:t>Мороженое Тип </a:t>
            </a: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2 (6)       16,3%</a:t>
            </a:r>
            <a:endParaRPr lang="ru-RU" altLang="zh-CN" sz="1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9233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2166938"/>
            <a:ext cx="240665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16"/>
          <p:cNvSpPr>
            <a:spLocks noChangeArrowheads="1"/>
          </p:cNvSpPr>
          <p:nvPr/>
        </p:nvSpPr>
        <p:spPr bwMode="auto">
          <a:xfrm>
            <a:off x="3940175" y="5045075"/>
            <a:ext cx="1728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Пресс-стенд 1 </a:t>
            </a:r>
            <a:r>
              <a:rPr lang="ru-RU" altLang="zh-CN" sz="1200" b="1" dirty="0" err="1">
                <a:solidFill>
                  <a:schemeClr val="accent4"/>
                </a:solidFill>
                <a:sym typeface="Aharoni" panose="02010803020104030203" pitchFamily="2" charset="-79"/>
              </a:rPr>
              <a:t>кв.м</a:t>
            </a: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.</a:t>
            </a:r>
            <a:endParaRPr lang="ru-RU" altLang="zh-CN" sz="1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2" name="Прямоугольник 16"/>
          <p:cNvSpPr>
            <a:spLocks noChangeArrowheads="1"/>
          </p:cNvSpPr>
          <p:nvPr/>
        </p:nvSpPr>
        <p:spPr bwMode="auto">
          <a:xfrm>
            <a:off x="4119563" y="1843088"/>
            <a:ext cx="15224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474</a:t>
            </a:r>
            <a:r>
              <a:rPr lang="ru-RU" altLang="zh-CN" sz="1200" b="1" dirty="0">
                <a:solidFill>
                  <a:srgbClr val="002060"/>
                </a:solidFill>
                <a:sym typeface="Aharoni" panose="02010803020104030203" pitchFamily="2" charset="-79"/>
              </a:rPr>
              <a:t> </a:t>
            </a:r>
            <a:r>
              <a:rPr lang="ru-RU" altLang="zh-CN" sz="1200" b="1" dirty="0">
                <a:solidFill>
                  <a:schemeClr val="accent4"/>
                </a:solidFill>
                <a:sym typeface="Aharoni" panose="02010803020104030203" pitchFamily="2" charset="-79"/>
              </a:rPr>
              <a:t>Пресс-стенда</a:t>
            </a:r>
            <a:endParaRPr lang="ru-RU" altLang="zh-CN" sz="1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3" name="Прямоугольник 16"/>
          <p:cNvSpPr>
            <a:spLocks noChangeArrowheads="1"/>
          </p:cNvSpPr>
          <p:nvPr/>
        </p:nvSpPr>
        <p:spPr bwMode="auto">
          <a:xfrm>
            <a:off x="4119563" y="1408113"/>
            <a:ext cx="1727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zh-CN" sz="1400" b="1" dirty="0">
                <a:solidFill>
                  <a:schemeClr val="accent4"/>
                </a:solidFill>
                <a:sym typeface="Aharoni" panose="02010803020104030203" pitchFamily="2" charset="-79"/>
              </a:rPr>
              <a:t>2095 Киосков</a:t>
            </a:r>
            <a:endParaRPr lang="ru-RU" altLang="zh-CN" sz="14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40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defRPr/>
            </a:pPr>
            <a:fld id="{37AC4CAD-82DD-4022-9D5A-1D3E590484E9}" type="datetime1">
              <a:rPr lang="zh-CN" altLang="en-US" smtClean="0">
                <a:solidFill>
                  <a:srgbClr val="7F7F7F"/>
                </a:solidFill>
              </a:rPr>
              <a:pPr>
                <a:defRPr/>
              </a:pPr>
              <a:t>2016/12/2</a:t>
            </a:fld>
            <a:endParaRPr lang="ru-RU" altLang="zh-CN" sz="135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3132138" y="188913"/>
            <a:ext cx="5903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600">
                <a:solidFill>
                  <a:srgbClr val="002060"/>
                </a:solidFill>
              </a:rPr>
              <a:t>Благоустройство площадок и установка НТО «Печать» нового образца</a:t>
            </a:r>
          </a:p>
        </p:txBody>
      </p:sp>
      <p:cxnSp>
        <p:nvCxnSpPr>
          <p:cNvPr id="14341" name="Прямая со стрелкой 13"/>
          <p:cNvCxnSpPr>
            <a:cxnSpLocks noChangeShapeType="1"/>
          </p:cNvCxnSpPr>
          <p:nvPr/>
        </p:nvCxnSpPr>
        <p:spPr bwMode="auto">
          <a:xfrm>
            <a:off x="2849563" y="3130550"/>
            <a:ext cx="125412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42" name="Прямая со стрелкой 15"/>
          <p:cNvCxnSpPr>
            <a:cxnSpLocks noChangeShapeType="1"/>
          </p:cNvCxnSpPr>
          <p:nvPr/>
        </p:nvCxnSpPr>
        <p:spPr bwMode="auto">
          <a:xfrm flipV="1">
            <a:off x="5992813" y="3106738"/>
            <a:ext cx="593725" cy="63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43" name="TextBox 16"/>
          <p:cNvSpPr txBox="1">
            <a:spLocks noChangeArrowheads="1"/>
          </p:cNvSpPr>
          <p:nvPr/>
        </p:nvSpPr>
        <p:spPr bwMode="auto">
          <a:xfrm>
            <a:off x="2849563" y="2817813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/>
              <a:t>Информация о </a:t>
            </a:r>
          </a:p>
          <a:p>
            <a:pPr eaLnBrk="1" hangingPunct="1"/>
            <a:r>
              <a:rPr lang="ru-RU" altLang="ru-RU" sz="900"/>
              <a:t>готовых площадках</a:t>
            </a:r>
          </a:p>
        </p:txBody>
      </p:sp>
      <p:sp>
        <p:nvSpPr>
          <p:cNvPr id="14344" name="TextBox 17"/>
          <p:cNvSpPr txBox="1">
            <a:spLocks noChangeArrowheads="1"/>
          </p:cNvSpPr>
          <p:nvPr/>
        </p:nvSpPr>
        <p:spPr bwMode="auto">
          <a:xfrm>
            <a:off x="5953125" y="2714625"/>
            <a:ext cx="795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/>
              <a:t>Заявка на установку</a:t>
            </a:r>
          </a:p>
        </p:txBody>
      </p:sp>
      <p:cxnSp>
        <p:nvCxnSpPr>
          <p:cNvPr id="14345" name="Прямая со стрелкой 20"/>
          <p:cNvCxnSpPr>
            <a:cxnSpLocks noChangeShapeType="1"/>
          </p:cNvCxnSpPr>
          <p:nvPr/>
        </p:nvCxnSpPr>
        <p:spPr bwMode="auto">
          <a:xfrm flipV="1">
            <a:off x="1223963" y="4259263"/>
            <a:ext cx="1246187" cy="206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46" name="Прямая со стрелкой 23"/>
          <p:cNvCxnSpPr>
            <a:cxnSpLocks noChangeShapeType="1"/>
          </p:cNvCxnSpPr>
          <p:nvPr/>
        </p:nvCxnSpPr>
        <p:spPr bwMode="auto">
          <a:xfrm>
            <a:off x="4252913" y="4246563"/>
            <a:ext cx="11874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47" name="TextBox 24"/>
          <p:cNvSpPr txBox="1">
            <a:spLocks noChangeArrowheads="1"/>
          </p:cNvSpPr>
          <p:nvPr/>
        </p:nvSpPr>
        <p:spPr bwMode="auto">
          <a:xfrm>
            <a:off x="4441825" y="3676650"/>
            <a:ext cx="10795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/>
              <a:t>Установка и монтаж оборудования</a:t>
            </a:r>
          </a:p>
        </p:txBody>
      </p:sp>
      <p:cxnSp>
        <p:nvCxnSpPr>
          <p:cNvPr id="14348" name="Прямая со стрелкой 26"/>
          <p:cNvCxnSpPr>
            <a:cxnSpLocks noChangeShapeType="1"/>
          </p:cNvCxnSpPr>
          <p:nvPr/>
        </p:nvCxnSpPr>
        <p:spPr bwMode="auto">
          <a:xfrm>
            <a:off x="5772150" y="3067050"/>
            <a:ext cx="0" cy="736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49" name="TextBox 27"/>
          <p:cNvSpPr txBox="1">
            <a:spLocks noChangeArrowheads="1"/>
          </p:cNvSpPr>
          <p:nvPr/>
        </p:nvSpPr>
        <p:spPr bwMode="auto">
          <a:xfrm>
            <a:off x="5781675" y="3559175"/>
            <a:ext cx="1146175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/>
              <a:t>Контроль установки и прием</a:t>
            </a:r>
          </a:p>
        </p:txBody>
      </p:sp>
      <p:sp>
        <p:nvSpPr>
          <p:cNvPr id="14350" name="TextBox 1"/>
          <p:cNvSpPr txBox="1">
            <a:spLocks noChangeArrowheads="1"/>
          </p:cNvSpPr>
          <p:nvPr/>
        </p:nvSpPr>
        <p:spPr bwMode="auto">
          <a:xfrm>
            <a:off x="251520" y="1271588"/>
            <a:ext cx="871309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just" eaLnBrk="1" hangingPunct="1"/>
            <a:r>
              <a:rPr lang="ru-RU" altLang="ru-RU" sz="1400" dirty="0"/>
              <a:t>В соответствии с постановлением Правительства от 3 февраля 2011 г. N 26-ПП «О размещении нестационарных торговых объектов, расположенных в городе Москве на земельных участках, в зданиях, строениях и сооружениях, находящихся в государственной собственности</a:t>
            </a:r>
            <a:r>
              <a:rPr lang="ru-RU" altLang="ru-RU" sz="1400" dirty="0" smtClean="0"/>
              <a:t>», </a:t>
            </a:r>
            <a:r>
              <a:rPr lang="ru-RU" altLang="ru-RU" sz="1400" dirty="0"/>
              <a:t>благоустройство площадок для установки НТО возложено на префектуры в лице ГБУ «</a:t>
            </a:r>
            <a:r>
              <a:rPr lang="ru-RU" altLang="ru-RU" sz="1400" dirty="0" err="1"/>
              <a:t>Жилищник</a:t>
            </a:r>
            <a:r>
              <a:rPr lang="ru-RU" altLang="ru-RU" sz="1400" dirty="0"/>
              <a:t>» районов.</a:t>
            </a:r>
            <a:r>
              <a:rPr lang="ru-RU" altLang="ru-RU" sz="1400" b="1" dirty="0"/>
              <a:t/>
            </a:r>
            <a:br>
              <a:rPr lang="ru-RU" altLang="ru-RU" sz="1400" b="1" dirty="0"/>
            </a:br>
            <a:endParaRPr lang="ru-RU" altLang="ru-RU" sz="1400" dirty="0"/>
          </a:p>
        </p:txBody>
      </p:sp>
      <p:cxnSp>
        <p:nvCxnSpPr>
          <p:cNvPr id="14351" name="Прямая со стрелкой 5"/>
          <p:cNvCxnSpPr>
            <a:cxnSpLocks noChangeShapeType="1"/>
          </p:cNvCxnSpPr>
          <p:nvPr/>
        </p:nvCxnSpPr>
        <p:spPr bwMode="auto">
          <a:xfrm>
            <a:off x="7477125" y="3130550"/>
            <a:ext cx="3619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52" name="TextBox 8"/>
          <p:cNvSpPr txBox="1">
            <a:spLocks noChangeArrowheads="1"/>
          </p:cNvSpPr>
          <p:nvPr/>
        </p:nvSpPr>
        <p:spPr bwMode="auto">
          <a:xfrm>
            <a:off x="1239838" y="3679825"/>
            <a:ext cx="13493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/>
              <a:t>Заявка в соответствии Госконтрактом на закупку </a:t>
            </a:r>
          </a:p>
        </p:txBody>
      </p:sp>
      <p:sp>
        <p:nvSpPr>
          <p:cNvPr id="29" name="Прямоугольник 18"/>
          <p:cNvSpPr>
            <a:spLocks noChangeArrowheads="1"/>
          </p:cNvSpPr>
          <p:nvPr/>
        </p:nvSpPr>
        <p:spPr bwMode="auto">
          <a:xfrm>
            <a:off x="2668588" y="3849688"/>
            <a:ext cx="1573212" cy="6096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dirty="0"/>
              <a:t>Завод - изготовитель</a:t>
            </a:r>
          </a:p>
        </p:txBody>
      </p:sp>
      <p:sp>
        <p:nvSpPr>
          <p:cNvPr id="30" name="Прямоугольник 21"/>
          <p:cNvSpPr>
            <a:spLocks noChangeArrowheads="1"/>
          </p:cNvSpPr>
          <p:nvPr/>
        </p:nvSpPr>
        <p:spPr bwMode="auto">
          <a:xfrm>
            <a:off x="5622925" y="3873500"/>
            <a:ext cx="2143125" cy="6096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dirty="0"/>
              <a:t>НТО «Печать» нового образца</a:t>
            </a: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6743700" y="2760663"/>
            <a:ext cx="590550" cy="70485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68580" tIns="34290" rIns="68580" bIns="34290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sz="1200" b="1" dirty="0" err="1"/>
              <a:t>ДТиУ</a:t>
            </a:r>
            <a:endParaRPr lang="ru-RU" sz="1200" b="1" dirty="0"/>
          </a:p>
        </p:txBody>
      </p:sp>
      <p:sp>
        <p:nvSpPr>
          <p:cNvPr id="32" name="Прямоугольник 7"/>
          <p:cNvSpPr>
            <a:spLocks noChangeArrowheads="1"/>
          </p:cNvSpPr>
          <p:nvPr/>
        </p:nvSpPr>
        <p:spPr bwMode="auto">
          <a:xfrm>
            <a:off x="4152900" y="2849563"/>
            <a:ext cx="1728788" cy="65722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ru-RU" altLang="ru-RU" dirty="0"/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altLang="ru-RU" sz="1200" b="1" dirty="0"/>
              <a:t>КП «</a:t>
            </a:r>
            <a:r>
              <a:rPr lang="ru-RU" altLang="ru-RU" sz="1200" b="1" dirty="0" err="1"/>
              <a:t>Мосгорпечать</a:t>
            </a:r>
            <a:r>
              <a:rPr lang="ru-RU" altLang="ru-RU" sz="1200" b="1" dirty="0"/>
              <a:t>»</a:t>
            </a:r>
          </a:p>
        </p:txBody>
      </p:sp>
      <p:sp>
        <p:nvSpPr>
          <p:cNvPr id="33" name="Прямоугольник 11"/>
          <p:cNvSpPr>
            <a:spLocks noChangeArrowheads="1"/>
          </p:cNvSpPr>
          <p:nvPr/>
        </p:nvSpPr>
        <p:spPr bwMode="auto">
          <a:xfrm>
            <a:off x="1385888" y="2789238"/>
            <a:ext cx="1457325" cy="91757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sz="1200" b="1" dirty="0"/>
              <a:t>Управы и ГБУ «</a:t>
            </a:r>
            <a:r>
              <a:rPr lang="ru-RU" altLang="ru-RU" sz="1200" b="1" dirty="0" err="1"/>
              <a:t>Жилищник</a:t>
            </a:r>
            <a:r>
              <a:rPr lang="ru-RU" altLang="ru-RU" sz="1200" b="1" dirty="0"/>
              <a:t>» районов города Москвы</a:t>
            </a:r>
          </a:p>
        </p:txBody>
      </p:sp>
      <p:sp>
        <p:nvSpPr>
          <p:cNvPr id="14358" name="TextBox 29"/>
          <p:cNvSpPr txBox="1">
            <a:spLocks noChangeArrowheads="1"/>
          </p:cNvSpPr>
          <p:nvPr/>
        </p:nvSpPr>
        <p:spPr bwMode="auto">
          <a:xfrm>
            <a:off x="323850" y="5184775"/>
            <a:ext cx="85677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just" eaLnBrk="1" hangingPunct="1"/>
            <a:r>
              <a:rPr lang="ru-RU" altLang="ru-RU" sz="1400" dirty="0"/>
              <a:t>При поступлении от управ районов города Москвы сведений о готовности площадок для установки НТО «Печать» нового образца, КП «</a:t>
            </a:r>
            <a:r>
              <a:rPr lang="ru-RU" altLang="ru-RU" sz="1400" dirty="0" err="1"/>
              <a:t>Мосгорпечать</a:t>
            </a:r>
            <a:r>
              <a:rPr lang="ru-RU" altLang="ru-RU" sz="1400" dirty="0"/>
              <a:t>» направляет заявку на установку НТО «Печать» </a:t>
            </a:r>
            <a:r>
              <a:rPr lang="ru-RU" altLang="ru-RU" sz="1400" dirty="0" smtClean="0"/>
              <a:t>заводу-изготовителю</a:t>
            </a:r>
            <a:r>
              <a:rPr lang="ru-RU" altLang="ru-RU" sz="1400" dirty="0"/>
              <a:t>, осуществляющему установку данного НТО и монтаж торгового оборудования, после чего КП «</a:t>
            </a:r>
            <a:r>
              <a:rPr lang="ru-RU" altLang="ru-RU" sz="1400" dirty="0" err="1"/>
              <a:t>Мосгорпечать</a:t>
            </a:r>
            <a:r>
              <a:rPr lang="ru-RU" altLang="ru-RU" sz="1400" dirty="0"/>
              <a:t>» осуществляет приемку готовых НТО «Печать».</a:t>
            </a:r>
          </a:p>
        </p:txBody>
      </p:sp>
    </p:spTree>
    <p:extLst>
      <p:ext uri="{BB962C8B-B14F-4D97-AF65-F5344CB8AC3E}">
        <p14:creationId xmlns:p14="http://schemas.microsoft.com/office/powerpoint/2010/main" val="99650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8436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defRPr/>
            </a:pPr>
            <a:fld id="{1BD51302-D6D1-4692-8B05-39A0552E1E75}" type="datetime1">
              <a:rPr lang="zh-CN" altLang="en-US" smtClean="0">
                <a:solidFill>
                  <a:srgbClr val="7F7F7F"/>
                </a:solidFill>
              </a:rPr>
              <a:pPr>
                <a:defRPr/>
              </a:pPr>
              <a:t>2016/12/2</a:t>
            </a:fld>
            <a:endParaRPr lang="ru-RU" altLang="zh-CN" sz="1350"/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" y="0"/>
            <a:ext cx="9178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3355975" y="195263"/>
            <a:ext cx="5608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2060"/>
                </a:solidFill>
              </a:rPr>
              <a:t>Присоединение к электросетям НТО «Печать» </a:t>
            </a:r>
          </a:p>
        </p:txBody>
      </p:sp>
      <p:sp>
        <p:nvSpPr>
          <p:cNvPr id="18439" name="Прямоугольник 6"/>
          <p:cNvSpPr>
            <a:spLocks noChangeArrowheads="1"/>
          </p:cNvSpPr>
          <p:nvPr/>
        </p:nvSpPr>
        <p:spPr bwMode="auto">
          <a:xfrm>
            <a:off x="677863" y="1847850"/>
            <a:ext cx="1782762" cy="1998663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sz="1200" dirty="0"/>
              <a:t>КП «</a:t>
            </a:r>
            <a:r>
              <a:rPr lang="ru-RU" altLang="ru-RU" sz="1200" dirty="0" err="1"/>
              <a:t>Мосгорпечать</a:t>
            </a:r>
            <a:r>
              <a:rPr lang="ru-RU" altLang="ru-RU" sz="1200" dirty="0"/>
              <a:t>»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sz="1200" dirty="0"/>
              <a:t>(контроль оперативного присоединения электроэнергии к НТО «Печать»)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 altLang="ru-RU" dirty="0"/>
          </a:p>
        </p:txBody>
      </p:sp>
      <p:cxnSp>
        <p:nvCxnSpPr>
          <p:cNvPr id="15368" name="Прямая со стрелкой 8"/>
          <p:cNvCxnSpPr>
            <a:cxnSpLocks noChangeShapeType="1"/>
          </p:cNvCxnSpPr>
          <p:nvPr/>
        </p:nvCxnSpPr>
        <p:spPr bwMode="auto">
          <a:xfrm flipV="1">
            <a:off x="2460625" y="2565400"/>
            <a:ext cx="2530475" cy="142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41" name="Прямоугольник 9"/>
          <p:cNvSpPr>
            <a:spLocks noChangeArrowheads="1"/>
          </p:cNvSpPr>
          <p:nvPr/>
        </p:nvSpPr>
        <p:spPr bwMode="auto">
          <a:xfrm>
            <a:off x="4991100" y="1847850"/>
            <a:ext cx="3468688" cy="91757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sz="1400" dirty="0"/>
              <a:t>Префектуры АО (ГБУ «</a:t>
            </a:r>
            <a:r>
              <a:rPr lang="ru-RU" altLang="ru-RU" sz="1400" dirty="0" err="1"/>
              <a:t>Жилищник</a:t>
            </a:r>
            <a:r>
              <a:rPr lang="ru-RU" altLang="ru-RU" sz="1400" dirty="0"/>
              <a:t>» районов, Сетевая организация и др.) </a:t>
            </a:r>
          </a:p>
        </p:txBody>
      </p:sp>
      <p:sp>
        <p:nvSpPr>
          <p:cNvPr id="18443" name="Прямоугольник 17"/>
          <p:cNvSpPr>
            <a:spLocks noChangeArrowheads="1"/>
          </p:cNvSpPr>
          <p:nvPr/>
        </p:nvSpPr>
        <p:spPr bwMode="auto">
          <a:xfrm>
            <a:off x="4995863" y="3236913"/>
            <a:ext cx="3463925" cy="6096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sz="1600" dirty="0"/>
              <a:t>НТО «Печать» нового образца</a:t>
            </a:r>
          </a:p>
        </p:txBody>
      </p:sp>
      <p:cxnSp>
        <p:nvCxnSpPr>
          <p:cNvPr id="15371" name="Прямая со стрелкой 19"/>
          <p:cNvCxnSpPr>
            <a:cxnSpLocks noChangeShapeType="1"/>
          </p:cNvCxnSpPr>
          <p:nvPr/>
        </p:nvCxnSpPr>
        <p:spPr bwMode="auto">
          <a:xfrm>
            <a:off x="5918200" y="2806700"/>
            <a:ext cx="0" cy="4079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372" name="TextBox 20"/>
          <p:cNvSpPr txBox="1">
            <a:spLocks noChangeArrowheads="1"/>
          </p:cNvSpPr>
          <p:nvPr/>
        </p:nvSpPr>
        <p:spPr bwMode="auto">
          <a:xfrm>
            <a:off x="2692400" y="1933575"/>
            <a:ext cx="2166938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1000"/>
              <a:t>Передача информации о готовности НТО к подключению</a:t>
            </a:r>
          </a:p>
        </p:txBody>
      </p:sp>
      <p:sp>
        <p:nvSpPr>
          <p:cNvPr id="15373" name="TextBox 21"/>
          <p:cNvSpPr txBox="1">
            <a:spLocks noChangeArrowheads="1"/>
          </p:cNvSpPr>
          <p:nvPr/>
        </p:nvSpPr>
        <p:spPr bwMode="auto">
          <a:xfrm>
            <a:off x="5959475" y="2805113"/>
            <a:ext cx="23463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/>
              <a:t>Подключение к электрическим сетям</a:t>
            </a:r>
          </a:p>
        </p:txBody>
      </p:sp>
      <p:sp>
        <p:nvSpPr>
          <p:cNvPr id="15374" name="TextBox 23"/>
          <p:cNvSpPr txBox="1">
            <a:spLocks noChangeArrowheads="1"/>
          </p:cNvSpPr>
          <p:nvPr/>
        </p:nvSpPr>
        <p:spPr bwMode="auto">
          <a:xfrm>
            <a:off x="2746375" y="3286125"/>
            <a:ext cx="2112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1000"/>
              <a:t>Информация о присоединённых НТО «Печать»</a:t>
            </a:r>
          </a:p>
        </p:txBody>
      </p:sp>
      <p:sp>
        <p:nvSpPr>
          <p:cNvPr id="15375" name="TextBox 24"/>
          <p:cNvSpPr txBox="1">
            <a:spLocks noChangeArrowheads="1"/>
          </p:cNvSpPr>
          <p:nvPr/>
        </p:nvSpPr>
        <p:spPr bwMode="auto">
          <a:xfrm>
            <a:off x="677863" y="4437063"/>
            <a:ext cx="78549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just" eaLnBrk="1" hangingPunct="1"/>
            <a:r>
              <a:rPr lang="ru-RU" altLang="ru-RU" sz="1600"/>
              <a:t>После установки нового НТО КП «Мосгорпечать передает информацию, а так же комплект ключей, префектурам АО города Москвы для проведения работ по присоединению энергопринимающих устройств НТО к электрическим сетям и опломбирования прибора учета электроэнергии.</a:t>
            </a:r>
          </a:p>
        </p:txBody>
      </p:sp>
      <p:cxnSp>
        <p:nvCxnSpPr>
          <p:cNvPr id="15376" name="Прямая со стрелкой 2"/>
          <p:cNvCxnSpPr>
            <a:cxnSpLocks noChangeShapeType="1"/>
          </p:cNvCxnSpPr>
          <p:nvPr/>
        </p:nvCxnSpPr>
        <p:spPr bwMode="auto">
          <a:xfrm flipV="1">
            <a:off x="2436813" y="3278188"/>
            <a:ext cx="253047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8420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defRPr/>
            </a:pPr>
            <a:fld id="{883238A2-7D58-4F4D-AEF0-9E6ED1393995}" type="datetime1">
              <a:rPr lang="zh-CN" altLang="en-US" smtClean="0">
                <a:solidFill>
                  <a:srgbClr val="7F7F7F"/>
                </a:solidFill>
              </a:rPr>
              <a:pPr>
                <a:defRPr/>
              </a:pPr>
              <a:t>2016/12/2</a:t>
            </a:fld>
            <a:endParaRPr lang="ru-RU" altLang="zh-CN" sz="135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0" name="Прямоугольник 5"/>
          <p:cNvSpPr>
            <a:spLocks noChangeArrowheads="1"/>
          </p:cNvSpPr>
          <p:nvPr/>
        </p:nvSpPr>
        <p:spPr bwMode="auto">
          <a:xfrm>
            <a:off x="1296988" y="3257550"/>
            <a:ext cx="1917700" cy="6858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sz="1100" dirty="0"/>
              <a:t>КП «</a:t>
            </a:r>
            <a:r>
              <a:rPr lang="ru-RU" altLang="ru-RU" sz="1100" dirty="0" err="1"/>
              <a:t>Мосгорпечать</a:t>
            </a:r>
            <a:r>
              <a:rPr lang="ru-RU" altLang="ru-RU" sz="1100" dirty="0"/>
              <a:t>»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sz="1100" dirty="0"/>
              <a:t>НТО «Печать» на оперативное управление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 altLang="ru-RU" dirty="0"/>
          </a:p>
        </p:txBody>
      </p:sp>
      <p:cxnSp>
        <p:nvCxnSpPr>
          <p:cNvPr id="16389" name="Прямая со стрелкой 6"/>
          <p:cNvCxnSpPr>
            <a:cxnSpLocks noChangeShapeType="1"/>
          </p:cNvCxnSpPr>
          <p:nvPr/>
        </p:nvCxnSpPr>
        <p:spPr bwMode="auto">
          <a:xfrm>
            <a:off x="3275013" y="3381375"/>
            <a:ext cx="2265362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5648325" y="2490788"/>
            <a:ext cx="2106613" cy="80962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sz="1600" dirty="0"/>
              <a:t>Распространители печатной продукции</a:t>
            </a:r>
          </a:p>
        </p:txBody>
      </p:sp>
      <p:cxnSp>
        <p:nvCxnSpPr>
          <p:cNvPr id="16391" name="Прямая со стрелкой 8"/>
          <p:cNvCxnSpPr>
            <a:cxnSpLocks noChangeShapeType="1"/>
          </p:cNvCxnSpPr>
          <p:nvPr/>
        </p:nvCxnSpPr>
        <p:spPr bwMode="auto">
          <a:xfrm flipV="1">
            <a:off x="3275013" y="3851275"/>
            <a:ext cx="2268537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5605463" y="3851275"/>
            <a:ext cx="2143125" cy="6096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altLang="ru-RU" dirty="0"/>
              <a:t>НТО «Печать» нового образца</a:t>
            </a:r>
          </a:p>
        </p:txBody>
      </p:sp>
      <p:cxnSp>
        <p:nvCxnSpPr>
          <p:cNvPr id="16393" name="Прямая со стрелкой 10"/>
          <p:cNvCxnSpPr>
            <a:cxnSpLocks noChangeShapeType="1"/>
          </p:cNvCxnSpPr>
          <p:nvPr/>
        </p:nvCxnSpPr>
        <p:spPr bwMode="auto">
          <a:xfrm>
            <a:off x="5837238" y="3362325"/>
            <a:ext cx="0" cy="4079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394" name="TextBox 11"/>
          <p:cNvSpPr txBox="1">
            <a:spLocks noChangeArrowheads="1"/>
          </p:cNvSpPr>
          <p:nvPr/>
        </p:nvSpPr>
        <p:spPr bwMode="auto">
          <a:xfrm>
            <a:off x="4081463" y="2454275"/>
            <a:ext cx="1458912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 dirty="0"/>
              <a:t>Уведомление о </a:t>
            </a:r>
            <a:r>
              <a:rPr lang="ru-RU" altLang="ru-RU" sz="900" dirty="0" smtClean="0"/>
              <a:t>передаче </a:t>
            </a:r>
            <a:r>
              <a:rPr lang="ru-RU" altLang="ru-RU" sz="900" dirty="0"/>
              <a:t>права осуществления торговой деятельности в НТО</a:t>
            </a:r>
          </a:p>
        </p:txBody>
      </p:sp>
      <p:sp>
        <p:nvSpPr>
          <p:cNvPr id="16395" name="TextBox 12"/>
          <p:cNvSpPr txBox="1">
            <a:spLocks noChangeArrowheads="1"/>
          </p:cNvSpPr>
          <p:nvPr/>
        </p:nvSpPr>
        <p:spPr bwMode="auto">
          <a:xfrm>
            <a:off x="3973513" y="3924300"/>
            <a:ext cx="156686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/>
              <a:t>Передача НТО «Печать»</a:t>
            </a:r>
          </a:p>
          <a:p>
            <a:pPr eaLnBrk="1" hangingPunct="1"/>
            <a:r>
              <a:rPr lang="ru-RU" altLang="ru-RU" sz="900"/>
              <a:t>Подписание акта доступа на НТО «Печать»</a:t>
            </a:r>
          </a:p>
        </p:txBody>
      </p:sp>
      <p:sp>
        <p:nvSpPr>
          <p:cNvPr id="16396" name="TextBox 13"/>
          <p:cNvSpPr txBox="1">
            <a:spLocks noChangeArrowheads="1"/>
          </p:cNvSpPr>
          <p:nvPr/>
        </p:nvSpPr>
        <p:spPr bwMode="auto">
          <a:xfrm>
            <a:off x="5837238" y="3381375"/>
            <a:ext cx="865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/>
              <a:t>Прием НТО «Печать»</a:t>
            </a:r>
          </a:p>
        </p:txBody>
      </p:sp>
      <p:sp>
        <p:nvSpPr>
          <p:cNvPr id="16397" name="TextBox 14"/>
          <p:cNvSpPr txBox="1">
            <a:spLocks noChangeArrowheads="1"/>
          </p:cNvSpPr>
          <p:nvPr/>
        </p:nvSpPr>
        <p:spPr bwMode="auto">
          <a:xfrm>
            <a:off x="360363" y="5411788"/>
            <a:ext cx="842327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just" eaLnBrk="1" hangingPunct="1"/>
            <a:r>
              <a:rPr lang="ru-RU" altLang="ru-RU" sz="1400" dirty="0"/>
              <a:t>Распространителям печатной продукции направляется уведомление о передаче права осуществления торговой деятельности в НТО «Печать», после чего </a:t>
            </a:r>
            <a:r>
              <a:rPr lang="ru-RU" altLang="ru-RU" sz="1400" dirty="0" smtClean="0"/>
              <a:t>проводится </a:t>
            </a:r>
            <a:r>
              <a:rPr lang="ru-RU" altLang="ru-RU" sz="1400" dirty="0"/>
              <a:t>совместное обследование НТО и </a:t>
            </a:r>
            <a:r>
              <a:rPr lang="ru-RU" altLang="ru-RU" sz="1400" dirty="0" smtClean="0"/>
              <a:t>подписание </a:t>
            </a:r>
            <a:r>
              <a:rPr lang="ru-RU" altLang="ru-RU" sz="1400" dirty="0"/>
              <a:t>актов доступа на НТО «Печать». 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249363" y="1557338"/>
            <a:ext cx="900112" cy="86836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68580" tIns="34290" rIns="68580" bIns="34290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dirty="0" err="1"/>
              <a:t>ДТиУ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2546350" y="1557338"/>
            <a:ext cx="1060450" cy="85566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68580" tIns="34290" rIns="68580" bIns="34290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 dirty="0"/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dirty="0"/>
              <a:t>ДГИ</a:t>
            </a:r>
          </a:p>
        </p:txBody>
      </p:sp>
      <p:sp>
        <p:nvSpPr>
          <p:cNvPr id="16400" name="TextBox 8"/>
          <p:cNvSpPr txBox="1">
            <a:spLocks noChangeArrowheads="1"/>
          </p:cNvSpPr>
          <p:nvPr/>
        </p:nvSpPr>
        <p:spPr bwMode="auto">
          <a:xfrm>
            <a:off x="2659063" y="2497138"/>
            <a:ext cx="1048841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 dirty="0"/>
              <a:t>Распоряжение на право оперативного управления</a:t>
            </a:r>
          </a:p>
        </p:txBody>
      </p:sp>
      <p:sp>
        <p:nvSpPr>
          <p:cNvPr id="16401" name="TextBox 13"/>
          <p:cNvSpPr txBox="1">
            <a:spLocks noChangeArrowheads="1"/>
          </p:cNvSpPr>
          <p:nvPr/>
        </p:nvSpPr>
        <p:spPr bwMode="auto">
          <a:xfrm>
            <a:off x="3492500" y="211138"/>
            <a:ext cx="6048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2060"/>
                </a:solidFill>
              </a:rPr>
              <a:t>Передача прав доступа в НТО «Печать» для осуществления торговой деятельности</a:t>
            </a:r>
          </a:p>
        </p:txBody>
      </p:sp>
      <p:cxnSp>
        <p:nvCxnSpPr>
          <p:cNvPr id="16402" name="Прямая со стрелкой 16"/>
          <p:cNvCxnSpPr>
            <a:cxnSpLocks noChangeShapeType="1"/>
          </p:cNvCxnSpPr>
          <p:nvPr/>
        </p:nvCxnSpPr>
        <p:spPr bwMode="auto">
          <a:xfrm>
            <a:off x="2627313" y="2425700"/>
            <a:ext cx="0" cy="787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03" name="Прямая со стрелкой 18"/>
          <p:cNvCxnSpPr>
            <a:cxnSpLocks noChangeShapeType="1"/>
          </p:cNvCxnSpPr>
          <p:nvPr/>
        </p:nvCxnSpPr>
        <p:spPr bwMode="auto">
          <a:xfrm>
            <a:off x="1817688" y="2416175"/>
            <a:ext cx="0" cy="787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04" name="TextBox 21"/>
          <p:cNvSpPr txBox="1">
            <a:spLocks noChangeArrowheads="1"/>
          </p:cNvSpPr>
          <p:nvPr/>
        </p:nvSpPr>
        <p:spPr bwMode="auto">
          <a:xfrm>
            <a:off x="1174750" y="2646363"/>
            <a:ext cx="701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900"/>
              <a:t>Акт передачи</a:t>
            </a:r>
          </a:p>
        </p:txBody>
      </p:sp>
    </p:spTree>
    <p:extLst>
      <p:ext uri="{BB962C8B-B14F-4D97-AF65-F5344CB8AC3E}">
        <p14:creationId xmlns:p14="http://schemas.microsoft.com/office/powerpoint/2010/main" val="86961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11113"/>
            <a:ext cx="91567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5" name="TextBox 5"/>
          <p:cNvSpPr txBox="1">
            <a:spLocks noChangeArrowheads="1"/>
          </p:cNvSpPr>
          <p:nvPr/>
        </p:nvSpPr>
        <p:spPr bwMode="auto">
          <a:xfrm>
            <a:off x="323850" y="6453188"/>
            <a:ext cx="48958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1000" b="1">
                <a:solidFill>
                  <a:srgbClr val="002060"/>
                </a:solidFill>
                <a:cs typeface="Times New Roman" pitchFamily="18" charset="0"/>
              </a:rPr>
              <a:t>*По данным КП «Мосгорпечать». 2016, ноябрь</a:t>
            </a:r>
          </a:p>
        </p:txBody>
      </p:sp>
      <p:sp>
        <p:nvSpPr>
          <p:cNvPr id="18436" name="Прямоугольник 7"/>
          <p:cNvSpPr>
            <a:spLocks noChangeArrowheads="1"/>
          </p:cNvSpPr>
          <p:nvPr/>
        </p:nvSpPr>
        <p:spPr bwMode="auto">
          <a:xfrm>
            <a:off x="4427538" y="6145213"/>
            <a:ext cx="4248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r" eaLnBrk="1" hangingPunct="1"/>
            <a:r>
              <a:rPr lang="ru-RU" altLang="ru-RU" sz="1400" b="1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18438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257993"/>
              </p:ext>
            </p:extLst>
          </p:nvPr>
        </p:nvGraphicFramePr>
        <p:xfrm>
          <a:off x="260942" y="1484784"/>
          <a:ext cx="8405813" cy="348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Chart" r:id="rId4" imgW="8413209" imgH="3493311" progId="Excel.Chart.8">
                  <p:embed/>
                </p:oleObj>
              </mc:Choice>
              <mc:Fallback>
                <p:oleObj name="Chart" r:id="rId4" imgW="8413209" imgH="3493311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942" y="1484784"/>
                        <a:ext cx="8405813" cy="3484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95288" y="5157788"/>
            <a:ext cx="8497887" cy="10144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200" dirty="0"/>
              <a:t>Из 100% контрольных мероприятий в 2016 году</a:t>
            </a:r>
            <a:r>
              <a:rPr lang="en-US" sz="1200" dirty="0"/>
              <a:t>, </a:t>
            </a:r>
            <a:r>
              <a:rPr lang="ru-RU" sz="1200" dirty="0"/>
              <a:t>доли проверок НТО «Печать» распределились в следующем порядке</a:t>
            </a:r>
            <a:r>
              <a:rPr lang="en-US" sz="1200" dirty="0"/>
              <a:t>:</a:t>
            </a:r>
            <a:endParaRPr lang="ru-RU" sz="1200" dirty="0"/>
          </a:p>
          <a:p>
            <a:pPr marL="171450" indent="-171450" eaLnBrk="1" hangingPunct="1">
              <a:buFont typeface="Wingdings" panose="05000000000000000000" pitchFamily="2" charset="2"/>
              <a:buChar char="ü"/>
              <a:defRPr/>
            </a:pPr>
            <a:r>
              <a:rPr lang="ru-RU" sz="1200" dirty="0"/>
              <a:t>нового образца НТО "Печать" и пресс стенды - </a:t>
            </a:r>
            <a:r>
              <a:rPr lang="ru-RU" sz="1200" dirty="0">
                <a:solidFill>
                  <a:prstClr val="black"/>
                </a:solidFill>
              </a:rPr>
              <a:t>41%</a:t>
            </a:r>
            <a:r>
              <a:rPr lang="ru-RU" sz="1200" dirty="0"/>
              <a:t>; </a:t>
            </a:r>
          </a:p>
          <a:p>
            <a:pPr marL="171450" indent="-171450" eaLnBrk="1" hangingPunct="1">
              <a:buFont typeface="Wingdings" panose="05000000000000000000" pitchFamily="2" charset="2"/>
              <a:buChar char="ü"/>
              <a:defRPr/>
            </a:pPr>
            <a:r>
              <a:rPr lang="ru-RU" sz="1200" dirty="0"/>
              <a:t>объектов мелкорозничной торговли периодическими печатными изданиями с рук (1 </a:t>
            </a:r>
            <a:r>
              <a:rPr lang="ru-RU" sz="1200" dirty="0">
                <a:solidFill>
                  <a:prstClr val="black"/>
                </a:solidFill>
              </a:rPr>
              <a:t>в полугодии 2016) -12%</a:t>
            </a:r>
            <a:r>
              <a:rPr lang="en-US" sz="1200" dirty="0">
                <a:solidFill>
                  <a:prstClr val="black"/>
                </a:solidFill>
              </a:rPr>
              <a:t>,</a:t>
            </a:r>
            <a:endParaRPr lang="ru-RU" sz="1200" dirty="0">
              <a:solidFill>
                <a:prstClr val="black"/>
              </a:solidFill>
            </a:endParaRPr>
          </a:p>
          <a:p>
            <a:pPr marL="171450" indent="-171450" eaLnBrk="1" hangingPunct="1">
              <a:buFont typeface="Wingdings" panose="05000000000000000000" pitchFamily="2" charset="2"/>
              <a:buChar char="ü"/>
              <a:defRPr/>
            </a:pPr>
            <a:r>
              <a:rPr lang="ru-RU" sz="1200" dirty="0"/>
              <a:t>объектов старого образца -</a:t>
            </a:r>
            <a:r>
              <a:rPr lang="ru-RU" sz="1200" dirty="0">
                <a:solidFill>
                  <a:prstClr val="black"/>
                </a:solidFill>
              </a:rPr>
              <a:t>41%</a:t>
            </a:r>
            <a:r>
              <a:rPr lang="ru-RU" sz="1200" dirty="0"/>
              <a:t>, </a:t>
            </a:r>
          </a:p>
          <a:p>
            <a:pPr marL="171450" indent="-171450" eaLnBrk="1" hangingPunct="1">
              <a:buFont typeface="Wingdings" panose="05000000000000000000" pitchFamily="2" charset="2"/>
              <a:buChar char="ü"/>
              <a:defRPr/>
            </a:pPr>
            <a:r>
              <a:rPr lang="ru-RU" sz="1200" dirty="0"/>
              <a:t>6% внеплановых контрольных мероприятий, в </a:t>
            </a:r>
            <a:r>
              <a:rPr lang="ru-RU" sz="1200" dirty="0" err="1"/>
              <a:t>т.ч</a:t>
            </a:r>
            <a:r>
              <a:rPr lang="ru-RU" sz="1200" dirty="0"/>
              <a:t>. объектов </a:t>
            </a:r>
            <a:r>
              <a:rPr lang="ru-RU" sz="1200" dirty="0" smtClean="0"/>
              <a:t>несанкционированной </a:t>
            </a:r>
            <a:r>
              <a:rPr lang="ru-RU" sz="1200" dirty="0"/>
              <a:t>торговли.</a:t>
            </a:r>
          </a:p>
        </p:txBody>
      </p:sp>
    </p:spTree>
    <p:extLst>
      <p:ext uri="{BB962C8B-B14F-4D97-AF65-F5344CB8AC3E}">
        <p14:creationId xmlns:p14="http://schemas.microsoft.com/office/powerpoint/2010/main" val="190136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14288"/>
            <a:ext cx="9150351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323850" y="6453188"/>
            <a:ext cx="48958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1000" b="1">
                <a:solidFill>
                  <a:srgbClr val="002060"/>
                </a:solidFill>
                <a:cs typeface="Times New Roman" pitchFamily="18" charset="0"/>
              </a:rPr>
              <a:t>*По данным КП «Мосгорпечать». 2016, ноябрь</a:t>
            </a:r>
          </a:p>
        </p:txBody>
      </p:sp>
      <p:sp>
        <p:nvSpPr>
          <p:cNvPr id="19460" name="Прямоугольник 13"/>
          <p:cNvSpPr>
            <a:spLocks noChangeArrowheads="1"/>
          </p:cNvSpPr>
          <p:nvPr/>
        </p:nvSpPr>
        <p:spPr bwMode="auto">
          <a:xfrm>
            <a:off x="-7938" y="1050925"/>
            <a:ext cx="9150351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>
                <a:solidFill>
                  <a:srgbClr val="002060"/>
                </a:solidFill>
              </a:rPr>
              <a:t>Нарушения при функционировании НТО «Печать» нового и старого образца </a:t>
            </a:r>
          </a:p>
          <a:p>
            <a:pPr algn="ctr" eaLnBrk="1" hangingPunct="1"/>
            <a:r>
              <a:rPr lang="ru-RU" altLang="ru-RU">
                <a:solidFill>
                  <a:srgbClr val="002060"/>
                </a:solidFill>
              </a:rPr>
              <a:t>(по результатам контрольных мероприятий, 2016 г., в %)</a:t>
            </a:r>
          </a:p>
        </p:txBody>
      </p:sp>
      <p:graphicFrame>
        <p:nvGraphicFramePr>
          <p:cNvPr id="19461" name="Диаграмма 14"/>
          <p:cNvGraphicFramePr>
            <a:graphicFrameLocks/>
          </p:cNvGraphicFramePr>
          <p:nvPr/>
        </p:nvGraphicFramePr>
        <p:xfrm>
          <a:off x="633413" y="2244725"/>
          <a:ext cx="4060825" cy="267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Chart" r:id="rId4" imgW="4072481" imgH="2682472" progId="Excel.Chart.8">
                  <p:embed/>
                </p:oleObj>
              </mc:Choice>
              <mc:Fallback>
                <p:oleObj name="Chart" r:id="rId4" imgW="4072481" imgH="268247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2244725"/>
                        <a:ext cx="4060825" cy="2674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Диаграмма 6"/>
          <p:cNvGraphicFramePr>
            <a:graphicFrameLocks/>
          </p:cNvGraphicFramePr>
          <p:nvPr/>
        </p:nvGraphicFramePr>
        <p:xfrm>
          <a:off x="200025" y="1827213"/>
          <a:ext cx="5646738" cy="467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Chart" r:id="rId6" imgW="5657578" imgH="4682134" progId="Excel.Chart.8">
                  <p:embed/>
                </p:oleObj>
              </mc:Choice>
              <mc:Fallback>
                <p:oleObj name="Chart" r:id="rId6" imgW="5657578" imgH="468213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1827213"/>
                        <a:ext cx="5646738" cy="4676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651500" y="1987550"/>
            <a:ext cx="3346450" cy="37782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100" dirty="0">
                <a:solidFill>
                  <a:schemeClr val="tx1"/>
                </a:solidFill>
              </a:rPr>
              <a:t>Таким образом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ru-RU" sz="1100" dirty="0">
                <a:solidFill>
                  <a:schemeClr val="tx1"/>
                </a:solidFill>
              </a:rPr>
              <a:t>на «старых» торговых объектах основным является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100" dirty="0">
                <a:solidFill>
                  <a:schemeClr val="tx1"/>
                </a:solidFill>
              </a:rPr>
              <a:t>нарушение ассортиментного перечня </a:t>
            </a:r>
            <a:r>
              <a:rPr lang="en-US" sz="1100" dirty="0">
                <a:solidFill>
                  <a:schemeClr val="tx1"/>
                </a:solidFill>
              </a:rPr>
              <a:t>~65</a:t>
            </a:r>
            <a:r>
              <a:rPr lang="ru-RU" sz="1100" dirty="0">
                <a:solidFill>
                  <a:schemeClr val="tx1"/>
                </a:solidFill>
              </a:rPr>
              <a:t>%</a:t>
            </a:r>
            <a:r>
              <a:rPr lang="en-US" sz="1100" dirty="0">
                <a:solidFill>
                  <a:schemeClr val="tx1"/>
                </a:solidFill>
              </a:rPr>
              <a:t>, </a:t>
            </a:r>
            <a:r>
              <a:rPr lang="ru-RU" sz="1100" dirty="0">
                <a:solidFill>
                  <a:schemeClr val="tx1"/>
                </a:solidFill>
              </a:rPr>
              <a:t>неудовлетворительный внешний вид и прилегающей территории - </a:t>
            </a:r>
            <a:r>
              <a:rPr lang="en-US" sz="1100" dirty="0">
                <a:solidFill>
                  <a:schemeClr val="tx1"/>
                </a:solidFill>
              </a:rPr>
              <a:t>~60% , </a:t>
            </a:r>
            <a:endParaRPr lang="ru-RU" sz="1100" dirty="0">
              <a:solidFill>
                <a:schemeClr val="tx1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100" dirty="0">
                <a:solidFill>
                  <a:schemeClr val="tx1"/>
                </a:solidFill>
              </a:rPr>
              <a:t>нарушения правил торговли – от </a:t>
            </a:r>
            <a:r>
              <a:rPr lang="en-US" sz="1100" dirty="0">
                <a:solidFill>
                  <a:schemeClr val="tx1"/>
                </a:solidFill>
              </a:rPr>
              <a:t>~43 </a:t>
            </a:r>
            <a:r>
              <a:rPr lang="ru-RU" sz="1100" dirty="0">
                <a:solidFill>
                  <a:schemeClr val="tx1"/>
                </a:solidFill>
              </a:rPr>
              <a:t>до </a:t>
            </a:r>
            <a:r>
              <a:rPr lang="en-US" sz="1100" dirty="0">
                <a:solidFill>
                  <a:schemeClr val="tx1"/>
                </a:solidFill>
              </a:rPr>
              <a:t>50%</a:t>
            </a:r>
            <a:r>
              <a:rPr lang="ru-RU" sz="1100" dirty="0">
                <a:solidFill>
                  <a:schemeClr val="tx1"/>
                </a:solidFill>
              </a:rPr>
              <a:t>.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 sz="1100" dirty="0">
              <a:solidFill>
                <a:schemeClr val="tx1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100" dirty="0">
                <a:solidFill>
                  <a:schemeClr val="tx1"/>
                </a:solidFill>
              </a:rPr>
              <a:t>На новых НТО «Печать»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ru-RU" sz="1100" dirty="0">
                <a:solidFill>
                  <a:prstClr val="black"/>
                </a:solidFill>
              </a:rPr>
              <a:t>специализация в соотношении 60</a:t>
            </a:r>
            <a:r>
              <a:rPr lang="en-US" sz="1100" dirty="0">
                <a:solidFill>
                  <a:prstClr val="black"/>
                </a:solidFill>
              </a:rPr>
              <a:t>/40 </a:t>
            </a:r>
            <a:r>
              <a:rPr lang="ru-RU" sz="1100" dirty="0">
                <a:solidFill>
                  <a:prstClr val="black"/>
                </a:solidFill>
              </a:rPr>
              <a:t>соблюдается</a:t>
            </a:r>
            <a:r>
              <a:rPr lang="en-US" sz="1100" dirty="0">
                <a:solidFill>
                  <a:prstClr val="black"/>
                </a:solidFill>
              </a:rPr>
              <a:t>,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100" dirty="0">
                <a:solidFill>
                  <a:schemeClr val="tx1"/>
                </a:solidFill>
              </a:rPr>
              <a:t>нарушения ассортиментного перечня составили от </a:t>
            </a:r>
            <a:r>
              <a:rPr lang="en-US" sz="1100" dirty="0">
                <a:solidFill>
                  <a:schemeClr val="tx1"/>
                </a:solidFill>
              </a:rPr>
              <a:t>~15 </a:t>
            </a:r>
            <a:r>
              <a:rPr lang="ru-RU" sz="1100" dirty="0">
                <a:solidFill>
                  <a:schemeClr val="tx1"/>
                </a:solidFill>
              </a:rPr>
              <a:t>до 18%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100" dirty="0">
                <a:solidFill>
                  <a:schemeClr val="tx1"/>
                </a:solidFill>
              </a:rPr>
              <a:t>нарушения правил торговли составили </a:t>
            </a:r>
            <a:r>
              <a:rPr lang="en-US" sz="1100" dirty="0">
                <a:solidFill>
                  <a:schemeClr val="tx1"/>
                </a:solidFill>
              </a:rPr>
              <a:t>~20% </a:t>
            </a:r>
            <a:r>
              <a:rPr lang="ru-RU" sz="1100" dirty="0">
                <a:solidFill>
                  <a:schemeClr val="tx1"/>
                </a:solidFill>
              </a:rPr>
              <a:t>(отсутствие вывески на объектах</a:t>
            </a:r>
            <a:r>
              <a:rPr lang="en-US" sz="1100" dirty="0">
                <a:solidFill>
                  <a:schemeClr val="tx1"/>
                </a:solidFill>
              </a:rPr>
              <a:t>,</a:t>
            </a:r>
            <a:r>
              <a:rPr lang="ru-RU" sz="1100" dirty="0">
                <a:solidFill>
                  <a:schemeClr val="tx1"/>
                </a:solidFill>
              </a:rPr>
              <a:t> нарушения в единообразии ценников на объектах).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ru-RU" sz="1100" dirty="0">
              <a:solidFill>
                <a:schemeClr val="tx1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ru-RU" sz="1100" dirty="0">
                <a:solidFill>
                  <a:schemeClr val="tx1"/>
                </a:solidFill>
              </a:rPr>
              <a:t>Основная доля нарушений связана с внешним видом объектов</a:t>
            </a:r>
            <a:r>
              <a:rPr lang="en-US" sz="1100" dirty="0">
                <a:solidFill>
                  <a:schemeClr val="tx1"/>
                </a:solidFill>
              </a:rPr>
              <a:t> -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u="sng" dirty="0">
                <a:solidFill>
                  <a:schemeClr val="tx1"/>
                </a:solidFill>
              </a:rPr>
              <a:t>графический вандализм </a:t>
            </a:r>
            <a:r>
              <a:rPr lang="en-US" sz="1100" u="sng" dirty="0">
                <a:solidFill>
                  <a:schemeClr val="tx1"/>
                </a:solidFill>
              </a:rPr>
              <a:t>~40-60%</a:t>
            </a:r>
            <a:endParaRPr lang="ru-RU" sz="11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22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23850" y="6453188"/>
            <a:ext cx="48958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1000" b="1">
                <a:solidFill>
                  <a:srgbClr val="002060"/>
                </a:solidFill>
                <a:cs typeface="Times New Roman" pitchFamily="18" charset="0"/>
              </a:rPr>
              <a:t>*По данным КП «Мосгорпечать». 2016, ноябрь</a:t>
            </a:r>
          </a:p>
        </p:txBody>
      </p:sp>
      <p:sp>
        <p:nvSpPr>
          <p:cNvPr id="20484" name="Прямоугольник 13"/>
          <p:cNvSpPr>
            <a:spLocks noChangeArrowheads="1"/>
          </p:cNvSpPr>
          <p:nvPr/>
        </p:nvSpPr>
        <p:spPr bwMode="auto">
          <a:xfrm>
            <a:off x="0" y="1341438"/>
            <a:ext cx="9144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2060"/>
                </a:solidFill>
              </a:rPr>
              <a:t>Распределение основных выявленных нарушений на НТО «Печать» в результате </a:t>
            </a:r>
            <a:endParaRPr lang="ru-RU" altLang="ru-RU" sz="1400" b="1" dirty="0" smtClean="0">
              <a:solidFill>
                <a:srgbClr val="002060"/>
              </a:solidFill>
            </a:endParaRPr>
          </a:p>
          <a:p>
            <a:pPr algn="ctr" eaLnBrk="1" hangingPunct="1"/>
            <a:r>
              <a:rPr lang="ru-RU" altLang="ru-RU" sz="1400" b="1" dirty="0" smtClean="0">
                <a:solidFill>
                  <a:srgbClr val="002060"/>
                </a:solidFill>
              </a:rPr>
              <a:t>контрольных </a:t>
            </a:r>
            <a:r>
              <a:rPr lang="ru-RU" altLang="ru-RU" sz="1400" b="1" dirty="0">
                <a:solidFill>
                  <a:srgbClr val="002060"/>
                </a:solidFill>
              </a:rPr>
              <a:t>мероприятий, 2016 г.  (по типам объектов, в %)</a:t>
            </a:r>
            <a:endParaRPr lang="ru-RU" altLang="ru-RU" sz="1400" dirty="0">
              <a:solidFill>
                <a:srgbClr val="002060"/>
              </a:solidFill>
            </a:endParaRPr>
          </a:p>
        </p:txBody>
      </p:sp>
      <p:graphicFrame>
        <p:nvGraphicFramePr>
          <p:cNvPr id="20485" name="Диаграмма 14"/>
          <p:cNvGraphicFramePr>
            <a:graphicFrameLocks/>
          </p:cNvGraphicFramePr>
          <p:nvPr/>
        </p:nvGraphicFramePr>
        <p:xfrm>
          <a:off x="488950" y="2244725"/>
          <a:ext cx="4710113" cy="316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Chart" r:id="rId4" imgW="4712616" imgH="3170195" progId="Excel.Chart.8">
                  <p:embed/>
                </p:oleObj>
              </mc:Choice>
              <mc:Fallback>
                <p:oleObj name="Chart" r:id="rId4" imgW="4712616" imgH="317019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2244725"/>
                        <a:ext cx="4710113" cy="316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Диаграмма 15"/>
          <p:cNvGraphicFramePr>
            <a:graphicFrameLocks/>
          </p:cNvGraphicFramePr>
          <p:nvPr/>
        </p:nvGraphicFramePr>
        <p:xfrm>
          <a:off x="4305300" y="3090863"/>
          <a:ext cx="4849813" cy="312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Chart" r:id="rId6" imgW="4852837" imgH="3133616" progId="Excel.Chart.8">
                  <p:embed/>
                </p:oleObj>
              </mc:Choice>
              <mc:Fallback>
                <p:oleObj name="Chart" r:id="rId6" imgW="4852837" imgH="3133616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300" y="3090863"/>
                        <a:ext cx="4849813" cy="312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067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-141288"/>
            <a:ext cx="9150350" cy="6864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323850" y="6453188"/>
            <a:ext cx="48958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1000" b="1">
                <a:solidFill>
                  <a:srgbClr val="002060"/>
                </a:solidFill>
                <a:cs typeface="Times New Roman" pitchFamily="18" charset="0"/>
              </a:rPr>
              <a:t>*По данным КП «Мосгорпечать». 2016, ноябрь</a:t>
            </a:r>
          </a:p>
        </p:txBody>
      </p:sp>
      <p:sp>
        <p:nvSpPr>
          <p:cNvPr id="21508" name="Прямоугольник 13"/>
          <p:cNvSpPr>
            <a:spLocks noChangeArrowheads="1"/>
          </p:cNvSpPr>
          <p:nvPr/>
        </p:nvSpPr>
        <p:spPr bwMode="auto">
          <a:xfrm>
            <a:off x="468313" y="947738"/>
            <a:ext cx="78486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002060"/>
                </a:solidFill>
              </a:rPr>
              <a:t>Распределение основных выявленных нарушений на НТО «Печать» в результате контрольных мероприятий, 2016 г.</a:t>
            </a:r>
          </a:p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 (по типам объектов, в %)</a:t>
            </a:r>
            <a:endParaRPr lang="ru-RU" altLang="ru-RU" sz="1400">
              <a:solidFill>
                <a:srgbClr val="002060"/>
              </a:solidFill>
            </a:endParaRPr>
          </a:p>
        </p:txBody>
      </p:sp>
      <p:graphicFrame>
        <p:nvGraphicFramePr>
          <p:cNvPr id="21509" name="Диаграмма 6"/>
          <p:cNvGraphicFramePr>
            <a:graphicFrameLocks/>
          </p:cNvGraphicFramePr>
          <p:nvPr/>
        </p:nvGraphicFramePr>
        <p:xfrm>
          <a:off x="57150" y="2241550"/>
          <a:ext cx="4564063" cy="289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7" name="Chart" r:id="rId4" imgW="4566300" imgH="2901948" progId="Excel.Chart.8">
                  <p:embed/>
                </p:oleObj>
              </mc:Choice>
              <mc:Fallback>
                <p:oleObj name="Chart" r:id="rId4" imgW="4566300" imgH="2901948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2241550"/>
                        <a:ext cx="4564063" cy="2894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Диаграмма 7"/>
          <p:cNvGraphicFramePr>
            <a:graphicFrameLocks/>
          </p:cNvGraphicFramePr>
          <p:nvPr/>
        </p:nvGraphicFramePr>
        <p:xfrm>
          <a:off x="4519613" y="2212975"/>
          <a:ext cx="4283075" cy="250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Chart" r:id="rId6" imgW="4291956" imgH="2511770" progId="Excel.Chart.8">
                  <p:embed/>
                </p:oleObj>
              </mc:Choice>
              <mc:Fallback>
                <p:oleObj name="Chart" r:id="rId6" imgW="4291956" imgH="251177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613" y="2212975"/>
                        <a:ext cx="4283075" cy="2509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Диаграмма 8"/>
          <p:cNvGraphicFramePr>
            <a:graphicFrameLocks/>
          </p:cNvGraphicFramePr>
          <p:nvPr/>
        </p:nvGraphicFramePr>
        <p:xfrm>
          <a:off x="2289175" y="4883150"/>
          <a:ext cx="6221413" cy="189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name="Chart" r:id="rId8" imgW="6230652" imgH="1896020" progId="Excel.Chart.8">
                  <p:embed/>
                </p:oleObj>
              </mc:Choice>
              <mc:Fallback>
                <p:oleObj name="Chart" r:id="rId8" imgW="6230652" imgH="189602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175" y="4883150"/>
                        <a:ext cx="6221413" cy="1890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70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323850" y="6453188"/>
            <a:ext cx="8569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*По  данным КП «Мосогорпечать». 2016 </a:t>
            </a:r>
          </a:p>
        </p:txBody>
      </p:sp>
      <p:graphicFrame>
        <p:nvGraphicFramePr>
          <p:cNvPr id="22532" name="Диаграмма 6"/>
          <p:cNvGraphicFramePr>
            <a:graphicFrameLocks/>
          </p:cNvGraphicFramePr>
          <p:nvPr/>
        </p:nvGraphicFramePr>
        <p:xfrm>
          <a:off x="273050" y="2082800"/>
          <a:ext cx="8597900" cy="424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Chart" r:id="rId4" imgW="8608298" imgH="4249280" progId="Excel.Chart.8">
                  <p:embed/>
                </p:oleObj>
              </mc:Choice>
              <mc:Fallback>
                <p:oleObj name="Chart" r:id="rId4" imgW="8608298" imgH="424928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2082800"/>
                        <a:ext cx="8597900" cy="424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Прямоугольник 5"/>
          <p:cNvSpPr>
            <a:spLocks noChangeArrowheads="1"/>
          </p:cNvSpPr>
          <p:nvPr/>
        </p:nvSpPr>
        <p:spPr bwMode="auto">
          <a:xfrm>
            <a:off x="323850" y="1196975"/>
            <a:ext cx="85693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Распределение зафиксированных нарушений в НТО «Печать» при проведении контрольных мероприятий в 2016 году по административным округам Москвы (в % соотношении)</a:t>
            </a:r>
            <a:endParaRPr lang="ru-RU" altLang="ru-RU" sz="1400">
              <a:solidFill>
                <a:srgbClr val="002060"/>
              </a:solidFill>
            </a:endParaRPr>
          </a:p>
        </p:txBody>
      </p:sp>
      <p:graphicFrame>
        <p:nvGraphicFramePr>
          <p:cNvPr id="22534" name="Диаграмма 8"/>
          <p:cNvGraphicFramePr>
            <a:graphicFrameLocks/>
          </p:cNvGraphicFramePr>
          <p:nvPr/>
        </p:nvGraphicFramePr>
        <p:xfrm>
          <a:off x="344488" y="1901825"/>
          <a:ext cx="8599487" cy="424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9" name="Chart" r:id="rId6" imgW="8608298" imgH="4249280" progId="Excel.Chart.8">
                  <p:embed/>
                </p:oleObj>
              </mc:Choice>
              <mc:Fallback>
                <p:oleObj name="Chart" r:id="rId6" imgW="8608298" imgH="424928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8" y="1901825"/>
                        <a:ext cx="8599487" cy="424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071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91567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323850" y="6453188"/>
            <a:ext cx="8569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9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*По  данным КП «Мосогорпечать». 2016 </a:t>
            </a:r>
          </a:p>
        </p:txBody>
      </p:sp>
      <p:graphicFrame>
        <p:nvGraphicFramePr>
          <p:cNvPr id="23556" name="Диаграмма 6"/>
          <p:cNvGraphicFramePr>
            <a:graphicFrameLocks/>
          </p:cNvGraphicFramePr>
          <p:nvPr/>
        </p:nvGraphicFramePr>
        <p:xfrm>
          <a:off x="273050" y="2082800"/>
          <a:ext cx="8597900" cy="424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2" name="Chart" r:id="rId4" imgW="8608298" imgH="4249280" progId="Excel.Chart.8">
                  <p:embed/>
                </p:oleObj>
              </mc:Choice>
              <mc:Fallback>
                <p:oleObj name="Chart" r:id="rId4" imgW="8608298" imgH="424928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2082800"/>
                        <a:ext cx="8597900" cy="424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Прямоугольник 5"/>
          <p:cNvSpPr>
            <a:spLocks noChangeArrowheads="1"/>
          </p:cNvSpPr>
          <p:nvPr/>
        </p:nvSpPr>
        <p:spPr bwMode="auto">
          <a:xfrm>
            <a:off x="468313" y="1196975"/>
            <a:ext cx="80645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Распределение выявленных в ходе мониторинга в 2016 г несанкционированных торговых объектов, реализующих печатную продукцию в Москве (по административным округам)</a:t>
            </a:r>
            <a:br>
              <a:rPr lang="ru-RU" altLang="ru-RU" sz="1400" b="1">
                <a:solidFill>
                  <a:srgbClr val="002060"/>
                </a:solidFill>
              </a:rPr>
            </a:br>
            <a:endParaRPr lang="ru-RU" altLang="ru-RU" sz="1400">
              <a:solidFill>
                <a:srgbClr val="002060"/>
              </a:solidFill>
            </a:endParaRPr>
          </a:p>
        </p:txBody>
      </p:sp>
      <p:graphicFrame>
        <p:nvGraphicFramePr>
          <p:cNvPr id="23558" name="Диаграмма 7"/>
          <p:cNvGraphicFramePr>
            <a:graphicFrameLocks/>
          </p:cNvGraphicFramePr>
          <p:nvPr/>
        </p:nvGraphicFramePr>
        <p:xfrm>
          <a:off x="273050" y="1793875"/>
          <a:ext cx="8310563" cy="434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Chart" r:id="rId6" imgW="8321761" imgH="4352921" progId="Excel.Chart.8">
                  <p:embed/>
                </p:oleObj>
              </mc:Choice>
              <mc:Fallback>
                <p:oleObj name="Chart" r:id="rId6" imgW="8321761" imgH="4352921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793875"/>
                        <a:ext cx="8310563" cy="434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785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5604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fld id="{E98A434E-645D-41C9-A368-8A6A49EF611D}" type="datetime1">
              <a:rPr lang="zh-CN" altLang="en-US">
                <a:solidFill>
                  <a:srgbClr val="7F7F7F"/>
                </a:solidFill>
              </a:rPr>
              <a:pPr/>
              <a:t>2016/12/2</a:t>
            </a:fld>
            <a:endParaRPr lang="ru-RU" altLang="zh-CN" sz="1800" b="0"/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-100013"/>
            <a:ext cx="9156701" cy="693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Рисунок 7" descr="C:\Users\3579\Desktop\Волочаевская ул, вл.11_(тип 4-9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651000"/>
            <a:ext cx="7321550" cy="39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Прямоугольник 3"/>
          <p:cNvSpPr>
            <a:spLocks noChangeArrowheads="1"/>
          </p:cNvSpPr>
          <p:nvPr/>
        </p:nvSpPr>
        <p:spPr bwMode="auto">
          <a:xfrm>
            <a:off x="839788" y="5721350"/>
            <a:ext cx="73215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>
              <a:lnSpc>
                <a:spcPct val="107000"/>
              </a:lnSpc>
              <a:spcAft>
                <a:spcPts val="800"/>
              </a:spcAft>
            </a:pPr>
            <a:r>
              <a:rPr lang="ru-RU" altLang="ru-RU" sz="2000" b="1">
                <a:ea typeface="Calibri" pitchFamily="34" charset="0"/>
                <a:cs typeface="Times New Roman" pitchFamily="18" charset="0"/>
              </a:rPr>
              <a:t>Волочаевская ул, вл.11, НТО тип 4-9</a:t>
            </a:r>
            <a:r>
              <a:rPr lang="en-US" altLang="ru-RU" sz="2000" b="1">
                <a:ea typeface="Calibri" pitchFamily="34" charset="0"/>
                <a:cs typeface="Times New Roman" pitchFamily="18" charset="0"/>
              </a:rPr>
              <a:t>, </a:t>
            </a:r>
            <a:r>
              <a:rPr lang="ru-RU" altLang="ru-RU" sz="2000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Медиа-селект, ООО </a:t>
            </a:r>
            <a:endParaRPr lang="ru-RU" altLang="ru-RU" sz="2000" b="1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08" name="Прямоугольник 5"/>
          <p:cNvSpPr>
            <a:spLocks noChangeArrowheads="1"/>
          </p:cNvSpPr>
          <p:nvPr/>
        </p:nvSpPr>
        <p:spPr bwMode="auto">
          <a:xfrm>
            <a:off x="1979613" y="260350"/>
            <a:ext cx="8224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Примеры НТО «Печать»</a:t>
            </a:r>
            <a:r>
              <a:rPr lang="en-US" altLang="ru-RU" sz="1400" b="1">
                <a:solidFill>
                  <a:srgbClr val="002060"/>
                </a:solidFill>
              </a:rPr>
              <a:t>,</a:t>
            </a:r>
            <a:r>
              <a:rPr lang="ru-RU" altLang="ru-RU" sz="1400" b="1">
                <a:solidFill>
                  <a:srgbClr val="002060"/>
                </a:solidFill>
              </a:rPr>
              <a:t> функционирующих без нарушений </a:t>
            </a:r>
            <a:endParaRPr lang="ru-RU" altLang="ru-RU" sz="14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7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6627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fld id="{996150D5-6701-45E0-BF1A-F84AC985C9D8}" type="datetime1">
              <a:rPr lang="zh-CN" altLang="en-US">
                <a:solidFill>
                  <a:srgbClr val="7F7F7F"/>
                </a:solidFill>
              </a:rPr>
              <a:pPr/>
              <a:t>2016/12/2</a:t>
            </a:fld>
            <a:endParaRPr lang="ru-RU" altLang="zh-CN" sz="1800" b="0"/>
          </a:p>
        </p:txBody>
      </p:sp>
      <p:pic>
        <p:nvPicPr>
          <p:cNvPr id="2662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6988"/>
            <a:ext cx="9104313" cy="6831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Рисунок 12" descr="C:\Users\3579\Desktop\2-й Николощеповский пер. 2-4_(тип чугун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687513"/>
            <a:ext cx="7431087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Прямоугольник 8"/>
          <p:cNvSpPr>
            <a:spLocks noChangeArrowheads="1"/>
          </p:cNvSpPr>
          <p:nvPr/>
        </p:nvSpPr>
        <p:spPr bwMode="auto">
          <a:xfrm>
            <a:off x="2139950" y="476250"/>
            <a:ext cx="8064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Примеры НТО «Печать»</a:t>
            </a:r>
            <a:r>
              <a:rPr lang="en-US" altLang="ru-RU" sz="1400" b="1">
                <a:solidFill>
                  <a:srgbClr val="002060"/>
                </a:solidFill>
              </a:rPr>
              <a:t>,</a:t>
            </a:r>
            <a:r>
              <a:rPr lang="ru-RU" altLang="ru-RU" sz="1400" b="1">
                <a:solidFill>
                  <a:srgbClr val="002060"/>
                </a:solidFill>
              </a:rPr>
              <a:t> функционирующих без нарушений </a:t>
            </a:r>
            <a:endParaRPr lang="ru-RU" altLang="ru-RU" sz="1400">
              <a:solidFill>
                <a:srgbClr val="002060"/>
              </a:solidFill>
            </a:endParaRPr>
          </a:p>
        </p:txBody>
      </p:sp>
      <p:sp>
        <p:nvSpPr>
          <p:cNvPr id="26631" name="Прямоугольник 10"/>
          <p:cNvSpPr>
            <a:spLocks noChangeArrowheads="1"/>
          </p:cNvSpPr>
          <p:nvPr/>
        </p:nvSpPr>
        <p:spPr bwMode="auto">
          <a:xfrm>
            <a:off x="855663" y="5668963"/>
            <a:ext cx="74310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ru-RU" altLang="ru-RU" b="1">
                <a:ea typeface="Calibri" pitchFamily="34" charset="0"/>
                <a:cs typeface="Times New Roman" pitchFamily="18" charset="0"/>
              </a:rPr>
              <a:t>2-й Николощеповский пер. 2-4</a:t>
            </a:r>
            <a:r>
              <a:rPr lang="en-US" altLang="ru-RU" b="1">
                <a:ea typeface="Calibri" pitchFamily="34" charset="0"/>
                <a:cs typeface="Times New Roman" pitchFamily="18" charset="0"/>
              </a:rPr>
              <a:t>, </a:t>
            </a:r>
            <a:r>
              <a:rPr lang="ru-RU" altLang="ru-RU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Краснопресненское агентство печати, ОАО </a:t>
            </a:r>
            <a:endParaRPr lang="ru-RU" altLang="ru-RU" b="1"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37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7651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fld id="{9718A8F7-CAF3-422E-9B63-A00D62C194FC}" type="datetime1">
              <a:rPr lang="zh-CN" altLang="en-US">
                <a:solidFill>
                  <a:srgbClr val="7F7F7F"/>
                </a:solidFill>
              </a:rPr>
              <a:pPr/>
              <a:t>2016/12/2</a:t>
            </a:fld>
            <a:endParaRPr lang="ru-RU" altLang="zh-CN" sz="1800" b="0"/>
          </a:p>
        </p:txBody>
      </p:sp>
      <p:pic>
        <p:nvPicPr>
          <p:cNvPr id="2765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13" y="-3175"/>
            <a:ext cx="9144000" cy="686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3" name="Прямоугольник 5"/>
          <p:cNvSpPr>
            <a:spLocks noChangeArrowheads="1"/>
          </p:cNvSpPr>
          <p:nvPr/>
        </p:nvSpPr>
        <p:spPr bwMode="auto">
          <a:xfrm>
            <a:off x="2139950" y="476250"/>
            <a:ext cx="8064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Примеры НТО «Печать»</a:t>
            </a:r>
            <a:r>
              <a:rPr lang="en-US" altLang="ru-RU" sz="1400" b="1">
                <a:solidFill>
                  <a:srgbClr val="002060"/>
                </a:solidFill>
              </a:rPr>
              <a:t>,</a:t>
            </a:r>
            <a:r>
              <a:rPr lang="ru-RU" altLang="ru-RU" sz="1400" b="1">
                <a:solidFill>
                  <a:srgbClr val="002060"/>
                </a:solidFill>
              </a:rPr>
              <a:t> функционирующих без нарушений </a:t>
            </a:r>
            <a:endParaRPr lang="ru-RU" altLang="ru-RU" sz="1400">
              <a:solidFill>
                <a:srgbClr val="002060"/>
              </a:solidFill>
            </a:endParaRPr>
          </a:p>
        </p:txBody>
      </p:sp>
      <p:pic>
        <p:nvPicPr>
          <p:cNvPr id="27654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466850"/>
            <a:ext cx="6553200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Прямоугольник 17"/>
          <p:cNvSpPr>
            <a:spLocks noChangeArrowheads="1"/>
          </p:cNvSpPr>
          <p:nvPr/>
        </p:nvSpPr>
        <p:spPr bwMode="auto">
          <a:xfrm flipH="1">
            <a:off x="1403350" y="6016625"/>
            <a:ext cx="655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ru-RU" altLang="ru-RU" sz="2000" b="1"/>
              <a:t>Б. Полянка ул.,  вл. 30</a:t>
            </a:r>
            <a:r>
              <a:rPr lang="en-US" altLang="ru-RU" sz="2000" b="1"/>
              <a:t>, </a:t>
            </a:r>
            <a:r>
              <a:rPr lang="ru-RU" altLang="ru-RU" sz="2000" b="1">
                <a:solidFill>
                  <a:srgbClr val="000000"/>
                </a:solidFill>
              </a:rPr>
              <a:t>Центропечать, ЗАО</a:t>
            </a:r>
            <a:endParaRPr lang="ru-RU" altLang="ru-RU" sz="2000" b="1"/>
          </a:p>
        </p:txBody>
      </p:sp>
    </p:spTree>
    <p:extLst>
      <p:ext uri="{BB962C8B-B14F-4D97-AF65-F5344CB8AC3E}">
        <p14:creationId xmlns:p14="http://schemas.microsoft.com/office/powerpoint/2010/main" val="3368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8675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fld id="{0F887C44-FFB7-4F17-9E0D-484409E480C8}" type="datetime1">
              <a:rPr lang="zh-CN" altLang="en-US">
                <a:solidFill>
                  <a:srgbClr val="7F7F7F"/>
                </a:solidFill>
              </a:rPr>
              <a:pPr/>
              <a:t>2016/12/2</a:t>
            </a:fld>
            <a:endParaRPr lang="ru-RU" altLang="zh-CN" sz="1800" b="0"/>
          </a:p>
        </p:txBody>
      </p:sp>
      <p:pic>
        <p:nvPicPr>
          <p:cNvPr id="2867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5"/>
            <a:ext cx="9144000" cy="686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7" name="Прямоугольник 5"/>
          <p:cNvSpPr>
            <a:spLocks noChangeArrowheads="1"/>
          </p:cNvSpPr>
          <p:nvPr/>
        </p:nvSpPr>
        <p:spPr bwMode="auto">
          <a:xfrm>
            <a:off x="2195513" y="476250"/>
            <a:ext cx="8064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Примеры НТО «Печать»</a:t>
            </a:r>
            <a:r>
              <a:rPr lang="en-US" altLang="ru-RU" sz="1400" b="1">
                <a:solidFill>
                  <a:srgbClr val="002060"/>
                </a:solidFill>
              </a:rPr>
              <a:t>,</a:t>
            </a:r>
            <a:r>
              <a:rPr lang="ru-RU" altLang="ru-RU" sz="1400" b="1">
                <a:solidFill>
                  <a:srgbClr val="002060"/>
                </a:solidFill>
              </a:rPr>
              <a:t> функционирующих без нарушений </a:t>
            </a:r>
            <a:endParaRPr lang="ru-RU" altLang="ru-RU" sz="1400">
              <a:solidFill>
                <a:srgbClr val="002060"/>
              </a:solidFill>
            </a:endParaRPr>
          </a:p>
        </p:txBody>
      </p:sp>
      <p:pic>
        <p:nvPicPr>
          <p:cNvPr id="28678" name="Рисунок 9" descr="C:\Users\3579\Desktop\Проспект Вернадского 39_(француз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1441450"/>
            <a:ext cx="720090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Прямоугольник 1"/>
          <p:cNvSpPr>
            <a:spLocks noChangeArrowheads="1"/>
          </p:cNvSpPr>
          <p:nvPr/>
        </p:nvSpPr>
        <p:spPr bwMode="auto">
          <a:xfrm>
            <a:off x="977900" y="6149975"/>
            <a:ext cx="718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Вернадского пр-т, 39 Антарес, ООО</a:t>
            </a:r>
            <a:endParaRPr lang="ru-RU" altLang="ru-RU" sz="2000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9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9699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fld id="{0B9515FD-3F49-4E66-AF78-7E003733E4AF}" type="datetime1">
              <a:rPr lang="zh-CN" altLang="en-US">
                <a:solidFill>
                  <a:srgbClr val="7F7F7F"/>
                </a:solidFill>
              </a:rPr>
              <a:pPr/>
              <a:t>2016/12/2</a:t>
            </a:fld>
            <a:endParaRPr lang="ru-RU" altLang="zh-CN" sz="1800" b="0"/>
          </a:p>
        </p:txBody>
      </p:sp>
      <p:pic>
        <p:nvPicPr>
          <p:cNvPr id="2970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2700"/>
            <a:ext cx="9150350" cy="6864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1" name="Прямоугольник 5"/>
          <p:cNvSpPr>
            <a:spLocks noChangeArrowheads="1"/>
          </p:cNvSpPr>
          <p:nvPr/>
        </p:nvSpPr>
        <p:spPr bwMode="auto">
          <a:xfrm>
            <a:off x="2139950" y="476250"/>
            <a:ext cx="8064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Примеры НТО «Печать»</a:t>
            </a:r>
            <a:r>
              <a:rPr lang="en-US" altLang="ru-RU" sz="1400" b="1">
                <a:solidFill>
                  <a:srgbClr val="002060"/>
                </a:solidFill>
              </a:rPr>
              <a:t>,</a:t>
            </a:r>
            <a:r>
              <a:rPr lang="ru-RU" altLang="ru-RU" sz="1400" b="1">
                <a:solidFill>
                  <a:srgbClr val="002060"/>
                </a:solidFill>
              </a:rPr>
              <a:t> функционирующих без нарушений </a:t>
            </a:r>
            <a:endParaRPr lang="ru-RU" altLang="ru-RU" sz="1400">
              <a:solidFill>
                <a:srgbClr val="002060"/>
              </a:solidFill>
            </a:endParaRPr>
          </a:p>
        </p:txBody>
      </p:sp>
      <p:pic>
        <p:nvPicPr>
          <p:cNvPr id="29702" name="Рисунок 14" descr="C:\Users\3579\Desktop\Красноказарменная ул., вл. 10_(тип 4-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668463"/>
            <a:ext cx="64008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Прямоугольник 13"/>
          <p:cNvSpPr>
            <a:spLocks noChangeArrowheads="1"/>
          </p:cNvSpPr>
          <p:nvPr/>
        </p:nvSpPr>
        <p:spPr bwMode="auto">
          <a:xfrm>
            <a:off x="1547813" y="6032500"/>
            <a:ext cx="6400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>
              <a:lnSpc>
                <a:spcPct val="107000"/>
              </a:lnSpc>
              <a:spcAft>
                <a:spcPts val="800"/>
              </a:spcAft>
            </a:pPr>
            <a:r>
              <a:rPr lang="ru-RU" altLang="ru-RU" b="1">
                <a:ea typeface="Calibri" pitchFamily="34" charset="0"/>
                <a:cs typeface="Times New Roman" pitchFamily="18" charset="0"/>
              </a:rPr>
              <a:t>Красноказарменная ул., вл. 10</a:t>
            </a:r>
            <a:r>
              <a:rPr lang="en-US" altLang="ru-RU" b="1">
                <a:ea typeface="Calibri" pitchFamily="34" charset="0"/>
                <a:cs typeface="Times New Roman" pitchFamily="18" charset="0"/>
              </a:rPr>
              <a:t>, </a:t>
            </a:r>
            <a:r>
              <a:rPr lang="ru-RU" altLang="ru-RU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Медиа-селект, ООО</a:t>
            </a:r>
            <a:endParaRPr lang="ru-RU" altLang="ru-RU" b="1"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09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0723" name="Дата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fld id="{32911C64-603C-4CE5-86BB-F928E89C4A6E}" type="datetime1">
              <a:rPr lang="zh-CN" altLang="en-US">
                <a:solidFill>
                  <a:srgbClr val="7F7F7F"/>
                </a:solidFill>
              </a:rPr>
              <a:pPr/>
              <a:t>2016/12/2</a:t>
            </a:fld>
            <a:endParaRPr lang="ru-RU" altLang="zh-CN" sz="1800" b="0"/>
          </a:p>
        </p:txBody>
      </p:sp>
      <p:pic>
        <p:nvPicPr>
          <p:cNvPr id="3072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5"/>
            <a:ext cx="9144000" cy="6861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5" name="Прямоугольник 5"/>
          <p:cNvSpPr>
            <a:spLocks noChangeArrowheads="1"/>
          </p:cNvSpPr>
          <p:nvPr/>
        </p:nvSpPr>
        <p:spPr bwMode="auto">
          <a:xfrm>
            <a:off x="2139950" y="476250"/>
            <a:ext cx="8064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</a:rPr>
              <a:t>Примеры НТО «Печать»</a:t>
            </a:r>
            <a:r>
              <a:rPr lang="en-US" altLang="ru-RU" sz="1400" b="1">
                <a:solidFill>
                  <a:srgbClr val="002060"/>
                </a:solidFill>
              </a:rPr>
              <a:t>,</a:t>
            </a:r>
            <a:r>
              <a:rPr lang="ru-RU" altLang="ru-RU" sz="1400" b="1">
                <a:solidFill>
                  <a:srgbClr val="002060"/>
                </a:solidFill>
              </a:rPr>
              <a:t> функционирующих без нарушений </a:t>
            </a:r>
            <a:endParaRPr lang="ru-RU" altLang="ru-RU" sz="1400">
              <a:solidFill>
                <a:srgbClr val="002060"/>
              </a:solidFill>
            </a:endParaRPr>
          </a:p>
        </p:txBody>
      </p:sp>
      <p:pic>
        <p:nvPicPr>
          <p:cNvPr id="30726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538" y="1441450"/>
            <a:ext cx="6384925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Прямоугольник 19"/>
          <p:cNvSpPr>
            <a:spLocks noChangeArrowheads="1"/>
          </p:cNvSpPr>
          <p:nvPr/>
        </p:nvSpPr>
        <p:spPr bwMode="auto">
          <a:xfrm>
            <a:off x="1379538" y="6070600"/>
            <a:ext cx="6384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r>
              <a:rPr lang="ru-RU" altLang="ru-RU" sz="2000" b="1"/>
              <a:t>Арбат ул., 54 2с3</a:t>
            </a:r>
            <a:r>
              <a:rPr lang="en-US" altLang="ru-RU" sz="2000" b="1"/>
              <a:t>, </a:t>
            </a:r>
            <a:r>
              <a:rPr lang="ru-RU" altLang="ru-RU" sz="2000" b="1">
                <a:solidFill>
                  <a:srgbClr val="000000"/>
                </a:solidFill>
              </a:rPr>
              <a:t>Компания Фрегат, ООО</a:t>
            </a:r>
            <a:r>
              <a:rPr lang="ru-RU" altLang="ru-RU" sz="900" b="1">
                <a:solidFill>
                  <a:srgbClr val="000000"/>
                </a:solidFill>
              </a:rPr>
              <a:t> </a:t>
            </a:r>
            <a:endParaRPr lang="ru-RU" altLang="ru-RU" sz="900" b="1"/>
          </a:p>
        </p:txBody>
      </p:sp>
    </p:spTree>
    <p:extLst>
      <p:ext uri="{BB962C8B-B14F-4D97-AF65-F5344CB8AC3E}">
        <p14:creationId xmlns:p14="http://schemas.microsoft.com/office/powerpoint/2010/main" val="148105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2613</Words>
  <Application>Microsoft Office PowerPoint</Application>
  <PresentationFormat>Экран (4:3)</PresentationFormat>
  <Paragraphs>538</Paragraphs>
  <Slides>48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0" baseType="lpstr">
      <vt:lpstr>Тема Office</vt:lpstr>
      <vt:lpstr>Chart</vt:lpstr>
      <vt:lpstr>Презентация PowerPoint</vt:lpstr>
      <vt:lpstr>Презентация PowerPoint</vt:lpstr>
      <vt:lpstr>Презентация PowerPoint</vt:lpstr>
      <vt:lpstr>ТОП 10. ИД Москвы по охвату читателей, 2016 год</vt:lpstr>
      <vt:lpstr>ТОП 10  Аудитория московских газет (выпуск, тыс.чел.)</vt:lpstr>
      <vt:lpstr>Аудитория одного номера еженедельных  и более редких газет в Москве (тыс. чел.)</vt:lpstr>
      <vt:lpstr>Аудитория одного номера  ежедневных газет в Москве (тыс. чел.)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Мониторинг состояния печатного книгоиздания в Москве </vt:lpstr>
      <vt:lpstr>Мониторинг состояния печатного книгоиздания в Москве</vt:lpstr>
      <vt:lpstr>Мониторинг состояния печатного книгоиздания в Москве</vt:lpstr>
      <vt:lpstr>Презентация PowerPoint</vt:lpstr>
      <vt:lpstr>Мониторинг состояния печатного книгоиздания в Москве</vt:lpstr>
      <vt:lpstr>Мониторинг обеспеченности населения Москвы торговыми площадями объектов распространения книжных изданий</vt:lpstr>
      <vt:lpstr>Мониторинг обеспеченности населения Москвы торговыми площадями объектов распространения книжных изданий</vt:lpstr>
      <vt:lpstr>Мониторинг обеспеченности населения Москвы торговыми площадями объектов распространения книжных изданий</vt:lpstr>
      <vt:lpstr>Презентация PowerPoint</vt:lpstr>
      <vt:lpstr>Мониторинг обеспеченности населения города Москвы торговыми объектами распространения периодической печати.</vt:lpstr>
      <vt:lpstr>Мониторинг обеспеченности населения города Москвы торговыми объектами распространения периодической печати.</vt:lpstr>
      <vt:lpstr>Анализ отрасли распространения печатной продукции  в городе Москва в сравнении с другими регионами России.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User</cp:lastModifiedBy>
  <cp:revision>30</cp:revision>
  <cp:lastPrinted>2016-12-02T07:13:19Z</cp:lastPrinted>
  <dcterms:created xsi:type="dcterms:W3CDTF">2016-11-30T08:22:17Z</dcterms:created>
  <dcterms:modified xsi:type="dcterms:W3CDTF">2016-12-02T07:35:46Z</dcterms:modified>
</cp:coreProperties>
</file>